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1999" r:id="rId3"/>
    <p:sldId id="2000" r:id="rId4"/>
    <p:sldId id="2001" r:id="rId5"/>
    <p:sldId id="2002" r:id="rId6"/>
    <p:sldId id="1932" r:id="rId7"/>
    <p:sldId id="1975" r:id="rId8"/>
    <p:sldId id="1940" r:id="rId9"/>
    <p:sldId id="1951" r:id="rId10"/>
    <p:sldId id="1897" r:id="rId11"/>
    <p:sldId id="1895" r:id="rId12"/>
    <p:sldId id="1987" r:id="rId13"/>
    <p:sldId id="1899" r:id="rId14"/>
    <p:sldId id="1993" r:id="rId15"/>
    <p:sldId id="1925" r:id="rId16"/>
    <p:sldId id="1994" r:id="rId17"/>
    <p:sldId id="1941" r:id="rId18"/>
    <p:sldId id="1942" r:id="rId19"/>
    <p:sldId id="258" r:id="rId20"/>
    <p:sldId id="259" r:id="rId21"/>
    <p:sldId id="1980" r:id="rId22"/>
    <p:sldId id="1981" r:id="rId23"/>
    <p:sldId id="260" r:id="rId24"/>
    <p:sldId id="1982" r:id="rId25"/>
    <p:sldId id="1988" r:id="rId26"/>
    <p:sldId id="1991" r:id="rId27"/>
    <p:sldId id="1990" r:id="rId28"/>
    <p:sldId id="1961" r:id="rId29"/>
    <p:sldId id="1962" r:id="rId30"/>
    <p:sldId id="1963" r:id="rId31"/>
    <p:sldId id="1952" r:id="rId32"/>
    <p:sldId id="1933" r:id="rId33"/>
    <p:sldId id="1995" r:id="rId34"/>
    <p:sldId id="372" r:id="rId35"/>
    <p:sldId id="1934" r:id="rId36"/>
    <p:sldId id="1949" r:id="rId37"/>
    <p:sldId id="1935" r:id="rId38"/>
    <p:sldId id="1973" r:id="rId39"/>
    <p:sldId id="1968" r:id="rId40"/>
    <p:sldId id="1943" r:id="rId41"/>
    <p:sldId id="1970" r:id="rId42"/>
    <p:sldId id="1972" r:id="rId43"/>
    <p:sldId id="1953" r:id="rId44"/>
    <p:sldId id="1992" r:id="rId45"/>
    <p:sldId id="1985" r:id="rId46"/>
    <p:sldId id="1977" r:id="rId47"/>
    <p:sldId id="1986" r:id="rId48"/>
    <p:sldId id="1955" r:id="rId49"/>
    <p:sldId id="1966" r:id="rId50"/>
    <p:sldId id="197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0309"/>
    <a:srgbClr val="0200FC"/>
    <a:srgbClr val="FFFFCC"/>
    <a:srgbClr val="FFFF66"/>
    <a:srgbClr val="E771AB"/>
    <a:srgbClr val="8ECAE6"/>
    <a:srgbClr val="FB8500"/>
    <a:srgbClr val="219EBC"/>
    <a:srgbClr val="000000"/>
    <a:srgbClr val="46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60"/>
    <p:restoredTop sz="96286" autoAdjust="0"/>
  </p:normalViewPr>
  <p:slideViewPr>
    <p:cSldViewPr>
      <p:cViewPr varScale="1">
        <p:scale>
          <a:sx n="127" d="100"/>
          <a:sy n="127" d="100"/>
        </p:scale>
        <p:origin x="27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4C5BE0-304E-4320-A22B-3A1B3D715C88}" type="datetimeFigureOut">
              <a:rPr lang="nl-NL" smtClean="0"/>
              <a:t>21-01-2025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1B9F77-46B6-40C0-BB78-7352C65ADE42}" type="slidenum">
              <a:rPr lang="nl-NL" smtClean="0"/>
              <a:t>‹#›</a:t>
            </a:fld>
            <a:endParaRPr lang="nl-NL"/>
          </a:p>
        </p:txBody>
      </p:sp>
    </p:spTree>
    <p:extLst>
      <p:ext uri="{BB962C8B-B14F-4D97-AF65-F5344CB8AC3E}">
        <p14:creationId xmlns:p14="http://schemas.microsoft.com/office/powerpoint/2010/main" val="7158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 the glymphatic system is though to maintain cerebral homeostasis by circulating cerebrospinal fluid (CSF) through the brain via perivascular pathways that facilitate solute exchange between CSF and the interstitial fluid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CSF is thought to be created by the choroid plexus, and We have the lateral, third, and fourth ventricles where the CSF will move to as is moves away from the perivenous spaces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36ED6731-D03D-6948-AD7A-8C7C47B10585}" type="slidenum">
              <a:rPr lang="en-US" smtClean="0"/>
              <a:t>2</a:t>
            </a:fld>
            <a:endParaRPr lang="en-US"/>
          </a:p>
        </p:txBody>
      </p:sp>
    </p:spTree>
    <p:extLst>
      <p:ext uri="{BB962C8B-B14F-4D97-AF65-F5344CB8AC3E}">
        <p14:creationId xmlns:p14="http://schemas.microsoft.com/office/powerpoint/2010/main" val="140390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D1B9F77-46B6-40C0-BB78-7352C65ADE42}" type="slidenum">
              <a:rPr lang="nl-NL" smtClean="0"/>
              <a:t>50</a:t>
            </a:fld>
            <a:endParaRPr lang="nl-NL"/>
          </a:p>
        </p:txBody>
      </p:sp>
    </p:spTree>
    <p:extLst>
      <p:ext uri="{BB962C8B-B14F-4D97-AF65-F5344CB8AC3E}">
        <p14:creationId xmlns:p14="http://schemas.microsoft.com/office/powerpoint/2010/main" val="388332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333333"/>
                </a:solidFill>
                <a:effectLst/>
                <a:latin typeface="PT Serif" panose="020F0502020204030204" pitchFamily="18" charset="0"/>
              </a:rPr>
              <a:t>We show the existence of a fourth meningeal layer that compartmentalizes the subarachnoid space in the mouse and human brain, designated the subarachnoid lymphatic-like membrane (SLYM). SLYM is morpho- and immunophenotypically similar to the mesothelial membrane lining of peripheral organs and body cavities, and it encases blood vessels and harbors immune cells. Functionally, the close apposition of SLYM with the endothelial lining of the meningeal venous sinus permits direct exchange of small solutes between cerebrospinal fluid and venous blood, thus representing the mouse equivalent of the arachnoid granulations. </a:t>
            </a:r>
            <a:endParaRPr lang="en-US" dirty="0"/>
          </a:p>
        </p:txBody>
      </p:sp>
      <p:sp>
        <p:nvSpPr>
          <p:cNvPr id="4" name="Slide Number Placeholder 3"/>
          <p:cNvSpPr>
            <a:spLocks noGrp="1"/>
          </p:cNvSpPr>
          <p:nvPr>
            <p:ph type="sldNum" sz="quarter" idx="5"/>
          </p:nvPr>
        </p:nvSpPr>
        <p:spPr/>
        <p:txBody>
          <a:bodyPr/>
          <a:lstStyle/>
          <a:p>
            <a:fld id="{36ED6731-D03D-6948-AD7A-8C7C47B10585}" type="slidenum">
              <a:rPr lang="en-US" smtClean="0"/>
              <a:t>3</a:t>
            </a:fld>
            <a:endParaRPr lang="en-US"/>
          </a:p>
        </p:txBody>
      </p:sp>
    </p:spTree>
    <p:extLst>
      <p:ext uri="{BB962C8B-B14F-4D97-AF65-F5344CB8AC3E}">
        <p14:creationId xmlns:p14="http://schemas.microsoft.com/office/powerpoint/2010/main" val="2227128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 the glymphatic system is though to maintain cerebral homeostasis by circulating cerebrospinal fluid (CSF) through the brain via perivascular pathways that facilitate solute exchange between CSF and the interstitial fluid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CSF is thought to be created by the choroid plexus, and We have the lateral, third, and fourth ventricles where the CSF will move to as is moves away from the perivenous spaces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36ED6731-D03D-6948-AD7A-8C7C47B10585}" type="slidenum">
              <a:rPr lang="en-US" smtClean="0"/>
              <a:t>4</a:t>
            </a:fld>
            <a:endParaRPr lang="en-US"/>
          </a:p>
        </p:txBody>
      </p:sp>
    </p:spTree>
    <p:extLst>
      <p:ext uri="{BB962C8B-B14F-4D97-AF65-F5344CB8AC3E}">
        <p14:creationId xmlns:p14="http://schemas.microsoft.com/office/powerpoint/2010/main" val="3613197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 the glymphatic system is though to maintain cerebral homeostasis by circulating cerebrospinal fluid (CSF) through the brain via perivascular pathways that facilitate solute exchange between CSF and the interstitial fluid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CSF is thought to be created by the choroid plexus, and We have the lateral, third, and fourth ventricles where the CSF will move to as is moves away from the perivenous spaces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36ED6731-D03D-6948-AD7A-8C7C47B10585}" type="slidenum">
              <a:rPr lang="en-US" smtClean="0"/>
              <a:t>5</a:t>
            </a:fld>
            <a:endParaRPr lang="en-US"/>
          </a:p>
        </p:txBody>
      </p:sp>
    </p:spTree>
    <p:extLst>
      <p:ext uri="{BB962C8B-B14F-4D97-AF65-F5344CB8AC3E}">
        <p14:creationId xmlns:p14="http://schemas.microsoft.com/office/powerpoint/2010/main" val="561260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D1B9F77-46B6-40C0-BB78-7352C65ADE42}" type="slidenum">
              <a:rPr lang="nl-NL" smtClean="0"/>
              <a:t>24</a:t>
            </a:fld>
            <a:endParaRPr lang="nl-NL"/>
          </a:p>
        </p:txBody>
      </p:sp>
    </p:spTree>
    <p:extLst>
      <p:ext uri="{BB962C8B-B14F-4D97-AF65-F5344CB8AC3E}">
        <p14:creationId xmlns:p14="http://schemas.microsoft.com/office/powerpoint/2010/main" val="1825909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D1B9F77-46B6-40C0-BB78-7352C65ADE42}" type="slidenum">
              <a:rPr lang="nl-NL" smtClean="0"/>
              <a:t>25</a:t>
            </a:fld>
            <a:endParaRPr lang="nl-NL"/>
          </a:p>
        </p:txBody>
      </p:sp>
    </p:spTree>
    <p:extLst>
      <p:ext uri="{BB962C8B-B14F-4D97-AF65-F5344CB8AC3E}">
        <p14:creationId xmlns:p14="http://schemas.microsoft.com/office/powerpoint/2010/main" val="3402013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D1B9F77-46B6-40C0-BB78-7352C65ADE42}" type="slidenum">
              <a:rPr lang="nl-NL" smtClean="0"/>
              <a:t>26</a:t>
            </a:fld>
            <a:endParaRPr lang="nl-NL"/>
          </a:p>
        </p:txBody>
      </p:sp>
    </p:spTree>
    <p:extLst>
      <p:ext uri="{BB962C8B-B14F-4D97-AF65-F5344CB8AC3E}">
        <p14:creationId xmlns:p14="http://schemas.microsoft.com/office/powerpoint/2010/main" val="904335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3D1B9F77-46B6-40C0-BB78-7352C65ADE42}" type="slidenum">
              <a:rPr lang="nl-NL" smtClean="0"/>
              <a:t>27</a:t>
            </a:fld>
            <a:endParaRPr lang="nl-NL"/>
          </a:p>
        </p:txBody>
      </p:sp>
    </p:spTree>
    <p:extLst>
      <p:ext uri="{BB962C8B-B14F-4D97-AF65-F5344CB8AC3E}">
        <p14:creationId xmlns:p14="http://schemas.microsoft.com/office/powerpoint/2010/main" val="3877127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Comaprison</a:t>
            </a:r>
            <a:r>
              <a:rPr lang="en-US" dirty="0"/>
              <a:t> images with different </a:t>
            </a:r>
            <a:r>
              <a:rPr lang="en-US" dirty="0" err="1"/>
              <a:t>pvs</a:t>
            </a:r>
            <a:r>
              <a:rPr lang="en-US" dirty="0"/>
              <a:t> </a:t>
            </a:r>
          </a:p>
          <a:p>
            <a:r>
              <a:rPr lang="nl-NL" dirty="0"/>
              <a:t>T1 </a:t>
            </a:r>
            <a:r>
              <a:rPr lang="nl-NL" dirty="0" err="1"/>
              <a:t>inflow</a:t>
            </a:r>
            <a:r>
              <a:rPr lang="nl-NL" dirty="0"/>
              <a:t> affect in </a:t>
            </a:r>
            <a:r>
              <a:rPr lang="nl-NL" dirty="0" err="1"/>
              <a:t>this</a:t>
            </a:r>
            <a:r>
              <a:rPr lang="nl-NL" dirty="0"/>
              <a:t> </a:t>
            </a:r>
            <a:r>
              <a:rPr lang="nl-NL" dirty="0" err="1"/>
              <a:t>vessel</a:t>
            </a:r>
            <a:r>
              <a:rPr lang="nl-NL" dirty="0"/>
              <a:t> </a:t>
            </a:r>
          </a:p>
          <a:p>
            <a:r>
              <a:rPr lang="nl-NL" dirty="0" err="1"/>
              <a:t>Venogram</a:t>
            </a:r>
            <a:r>
              <a:rPr lang="nl-NL" dirty="0"/>
              <a:t> </a:t>
            </a:r>
            <a:r>
              <a:rPr lang="nl-NL" dirty="0" err="1"/>
              <a:t>and</a:t>
            </a:r>
            <a:r>
              <a:rPr lang="nl-NL" dirty="0"/>
              <a:t> angiogram </a:t>
            </a:r>
          </a:p>
          <a:p>
            <a:r>
              <a:rPr lang="nl-NL" dirty="0" err="1"/>
              <a:t>Reslice</a:t>
            </a:r>
            <a:r>
              <a:rPr lang="nl-NL" dirty="0"/>
              <a:t> 3dT1 </a:t>
            </a:r>
          </a:p>
        </p:txBody>
      </p:sp>
      <p:sp>
        <p:nvSpPr>
          <p:cNvPr id="4" name="Slide Number Placeholder 3"/>
          <p:cNvSpPr>
            <a:spLocks noGrp="1"/>
          </p:cNvSpPr>
          <p:nvPr>
            <p:ph type="sldNum" sz="quarter" idx="5"/>
          </p:nvPr>
        </p:nvSpPr>
        <p:spPr/>
        <p:txBody>
          <a:bodyPr/>
          <a:lstStyle/>
          <a:p>
            <a:fld id="{E689576D-63E5-4981-AC7A-444A7CC5ABAE}" type="slidenum">
              <a:rPr lang="nl-NL" smtClean="0"/>
              <a:t>34</a:t>
            </a:fld>
            <a:endParaRPr lang="nl-NL"/>
          </a:p>
        </p:txBody>
      </p:sp>
    </p:spTree>
    <p:extLst>
      <p:ext uri="{BB962C8B-B14F-4D97-AF65-F5344CB8AC3E}">
        <p14:creationId xmlns:p14="http://schemas.microsoft.com/office/powerpoint/2010/main" val="648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3CD3-FA5A-A3FD-ADE6-28D168F237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F10A4F-0B6C-82DD-F516-E3D2851A77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688C42-9BB3-C23D-C8E3-E2E917E82B01}"/>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4F924519-7AD7-210B-4C86-89427894DF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47B20-A756-4F6A-37A4-3A06C88EA9A7}"/>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826944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A15D5-F7B1-F9AE-1BC8-CA25ABF025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B030D0-9D3B-5D78-2331-8901BF280F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49D60C-9032-EF18-42AF-014283429705}"/>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544442EF-80BD-D529-44E2-BCF71E3FA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0E4BE-0FA2-5E28-67B3-304165C8656A}"/>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4266990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97C910-F4A6-4008-3C28-C3C81C3CBB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A09D77-2514-8F0A-BA14-E93D1D1BD1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EA8FEB-778D-FDE0-8389-086E7369DF2C}"/>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93894C70-D22E-DCB2-8974-C84550350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469FFA-44C1-F69F-FF3B-BC6D70CFF56D}"/>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458396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77DB-803C-C43B-4D89-603C86329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8CF98E-CDE4-58E0-9A34-2B2B9326FF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33F9AC-B5A0-1DE2-5C2D-284AF8927A54}"/>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F78F60BC-59DD-4655-77F1-DC839B618E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840F55-1D45-242E-1661-893A30D5E992}"/>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993659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885F6-F6AD-D85F-132D-1865763FE7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23BEC4-B9C6-5B96-EC1A-FDC791165A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5B5771-A8FC-DBD7-9093-AE1325DA2850}"/>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8CB16816-7860-0A8B-1B12-D9F77F33C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4F487-0037-1ED7-5856-6AE0E442799A}"/>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22938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4E66-191F-8799-4044-4ED2404140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66143D-78EB-8483-D1EF-EA8B8A2D5C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7E9BF4-7B75-81A3-C4FC-EF57ABA729E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4F10AB-AE92-DFB1-73FF-95BE3D83A7DB}"/>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6" name="Footer Placeholder 5">
            <a:extLst>
              <a:ext uri="{FF2B5EF4-FFF2-40B4-BE49-F238E27FC236}">
                <a16:creationId xmlns:a16="http://schemas.microsoft.com/office/drawing/2014/main" id="{6D154A14-8F07-FF97-9E25-8BF0F1118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62C4BD-91B9-B75B-00E8-93199B750610}"/>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471484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ED6-D325-7C85-08D3-2108EC393D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4D9DA7-8EB9-DA49-E49A-BE003B531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12CD0-6397-309A-3D68-7BCE828C32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D84E7C-588A-C867-A2C3-8A630E85D9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088C90-9CB6-91F5-6A78-3737E161CD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736B66-032F-F81A-E63F-0EC21C0403E9}"/>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8" name="Footer Placeholder 7">
            <a:extLst>
              <a:ext uri="{FF2B5EF4-FFF2-40B4-BE49-F238E27FC236}">
                <a16:creationId xmlns:a16="http://schemas.microsoft.com/office/drawing/2014/main" id="{F219CF28-F4C4-9F3F-40F5-AE5090B7BB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CC8C7E-30E2-D62F-1342-DBBBC1ABFE15}"/>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985082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E675-53D2-541B-FC20-B956DFB37F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20BAA-5A93-6AAF-98BE-6AFD41DA1BF5}"/>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4" name="Footer Placeholder 3">
            <a:extLst>
              <a:ext uri="{FF2B5EF4-FFF2-40B4-BE49-F238E27FC236}">
                <a16:creationId xmlns:a16="http://schemas.microsoft.com/office/drawing/2014/main" id="{5CA99B5A-42A3-EB4A-5807-DA0F021344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E926A1-BA69-1F85-55E7-AB36405DF81E}"/>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78915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0CA20D-54C4-6D5A-B562-AFDFAF005480}"/>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3" name="Footer Placeholder 2">
            <a:extLst>
              <a:ext uri="{FF2B5EF4-FFF2-40B4-BE49-F238E27FC236}">
                <a16:creationId xmlns:a16="http://schemas.microsoft.com/office/drawing/2014/main" id="{B7AE377B-1087-87C4-FAFE-F71EA7308C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36AE61-EB7D-0F49-63C1-34E229C88585}"/>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1595997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64AFB-BF54-B744-298D-D895A0864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095812-1354-CF79-27A6-1CDB09CAD9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F1AECC-25D4-C045-890A-8707A081A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358702-177D-3D1D-237B-7359AEBE7B57}"/>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6" name="Footer Placeholder 5">
            <a:extLst>
              <a:ext uri="{FF2B5EF4-FFF2-40B4-BE49-F238E27FC236}">
                <a16:creationId xmlns:a16="http://schemas.microsoft.com/office/drawing/2014/main" id="{A978A809-6409-5BE9-5667-7FD872AD5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99099-2BF2-EDBD-6C0D-B03C6707203B}"/>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747079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FC37A-218A-5D07-CFA3-FDECEE3DF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3BDD333-E7AC-256D-624E-677A2CE0D9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D6BECE-4616-A4A1-D871-19ADDC345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E7ED6-3CC4-F54D-ABB3-9EDDE7A9363E}"/>
              </a:ext>
            </a:extLst>
          </p:cNvPr>
          <p:cNvSpPr>
            <a:spLocks noGrp="1"/>
          </p:cNvSpPr>
          <p:nvPr>
            <p:ph type="dt" sz="half" idx="10"/>
          </p:nvPr>
        </p:nvSpPr>
        <p:spPr/>
        <p:txBody>
          <a:bodyPr/>
          <a:lstStyle/>
          <a:p>
            <a:fld id="{BBEE1ED0-3564-4242-AADC-6E45EDA7B25B}" type="datetimeFigureOut">
              <a:rPr lang="en-US" smtClean="0"/>
              <a:t>1/21/25</a:t>
            </a:fld>
            <a:endParaRPr lang="en-US"/>
          </a:p>
        </p:txBody>
      </p:sp>
      <p:sp>
        <p:nvSpPr>
          <p:cNvPr id="6" name="Footer Placeholder 5">
            <a:extLst>
              <a:ext uri="{FF2B5EF4-FFF2-40B4-BE49-F238E27FC236}">
                <a16:creationId xmlns:a16="http://schemas.microsoft.com/office/drawing/2014/main" id="{3F659933-B3B2-FF57-4DA4-59D61E537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4E224-6ECB-3776-C643-6586739851B7}"/>
              </a:ext>
            </a:extLst>
          </p:cNvPr>
          <p:cNvSpPr>
            <a:spLocks noGrp="1"/>
          </p:cNvSpPr>
          <p:nvPr>
            <p:ph type="sldNum" sz="quarter" idx="12"/>
          </p:nvPr>
        </p:nvSpPr>
        <p:spPr/>
        <p:txBody>
          <a:bodyPr/>
          <a:lstStyle/>
          <a:p>
            <a:fld id="{EE230D1E-A5CB-9C48-B6F7-9E20887B17A1}" type="slidenum">
              <a:rPr lang="en-US" smtClean="0"/>
              <a:t>‹#›</a:t>
            </a:fld>
            <a:endParaRPr lang="en-US"/>
          </a:p>
        </p:txBody>
      </p:sp>
    </p:spTree>
    <p:extLst>
      <p:ext uri="{BB962C8B-B14F-4D97-AF65-F5344CB8AC3E}">
        <p14:creationId xmlns:p14="http://schemas.microsoft.com/office/powerpoint/2010/main" val="3230784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695FC3-CCF1-739E-EBC7-7E6DCBCD22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A512C-E734-6BFC-FE60-B82CC7496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BC679-1714-381E-AFBB-DEAEC40E3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EE1ED0-3564-4242-AADC-6E45EDA7B25B}" type="datetimeFigureOut">
              <a:rPr lang="en-US" smtClean="0"/>
              <a:t>1/21/25</a:t>
            </a:fld>
            <a:endParaRPr lang="en-US"/>
          </a:p>
        </p:txBody>
      </p:sp>
      <p:sp>
        <p:nvSpPr>
          <p:cNvPr id="5" name="Footer Placeholder 4">
            <a:extLst>
              <a:ext uri="{FF2B5EF4-FFF2-40B4-BE49-F238E27FC236}">
                <a16:creationId xmlns:a16="http://schemas.microsoft.com/office/drawing/2014/main" id="{962144D8-B249-C8DE-02D1-ED6AFC695A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24A2F5-4740-0AAC-D535-A1016D1CE0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230D1E-A5CB-9C48-B6F7-9E20887B17A1}" type="slidenum">
              <a:rPr lang="en-US" smtClean="0"/>
              <a:t>‹#›</a:t>
            </a:fld>
            <a:endParaRPr lang="en-US"/>
          </a:p>
        </p:txBody>
      </p:sp>
    </p:spTree>
    <p:extLst>
      <p:ext uri="{BB962C8B-B14F-4D97-AF65-F5344CB8AC3E}">
        <p14:creationId xmlns:p14="http://schemas.microsoft.com/office/powerpoint/2010/main" val="1236416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urple and orange brain&#10;&#10;Description automatically generated">
            <a:extLst>
              <a:ext uri="{FF2B5EF4-FFF2-40B4-BE49-F238E27FC236}">
                <a16:creationId xmlns:a16="http://schemas.microsoft.com/office/drawing/2014/main" id="{01808141-2061-92CC-7CF3-07A2F4D8849D}"/>
              </a:ext>
            </a:extLst>
          </p:cNvPr>
          <p:cNvPicPr>
            <a:picLocks noChangeAspect="1"/>
          </p:cNvPicPr>
          <p:nvPr/>
        </p:nvPicPr>
        <p:blipFill rotWithShape="1">
          <a:blip r:embed="rId2"/>
          <a:srcRect l="5601" t="-1" r="15018" b="-2474"/>
          <a:stretch/>
        </p:blipFill>
        <p:spPr>
          <a:xfrm>
            <a:off x="2057400" y="352973"/>
            <a:ext cx="7746123" cy="7472855"/>
          </a:xfrm>
          <a:prstGeom prst="rect">
            <a:avLst/>
          </a:prstGeom>
        </p:spPr>
      </p:pic>
      <p:sp>
        <p:nvSpPr>
          <p:cNvPr id="6" name="Title 1">
            <a:extLst>
              <a:ext uri="{FF2B5EF4-FFF2-40B4-BE49-F238E27FC236}">
                <a16:creationId xmlns:a16="http://schemas.microsoft.com/office/drawing/2014/main" id="{3BACA432-728F-9138-4C93-988899C73E83}"/>
              </a:ext>
            </a:extLst>
          </p:cNvPr>
          <p:cNvSpPr txBox="1">
            <a:spLocks/>
          </p:cNvSpPr>
          <p:nvPr/>
        </p:nvSpPr>
        <p:spPr>
          <a:xfrm>
            <a:off x="762000" y="-9525"/>
            <a:ext cx="108966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r>
              <a:rPr lang="en-US" sz="2400" b="1" dirty="0">
                <a:solidFill>
                  <a:schemeClr val="bg1"/>
                </a:solidFill>
                <a:ea typeface="Times New Roman" panose="02020603050405020304" pitchFamily="18" charset="0"/>
              </a:rPr>
              <a:t>Quantitative T2 measurements of CSF-spaces and the relationship to CSF-STREAM</a:t>
            </a:r>
            <a:endParaRPr lang="nl-NL" sz="1800" b="1" dirty="0">
              <a:solidFill>
                <a:schemeClr val="bg1"/>
              </a:solidFill>
              <a:ea typeface="Times New Roman" panose="02020603050405020304" pitchFamily="18" charset="0"/>
            </a:endParaRPr>
          </a:p>
        </p:txBody>
      </p:sp>
      <p:sp>
        <p:nvSpPr>
          <p:cNvPr id="9" name="Subtitle 2">
            <a:extLst>
              <a:ext uri="{FF2B5EF4-FFF2-40B4-BE49-F238E27FC236}">
                <a16:creationId xmlns:a16="http://schemas.microsoft.com/office/drawing/2014/main" id="{ACC52480-3609-3417-FCA2-044AD7136A4E}"/>
              </a:ext>
            </a:extLst>
          </p:cNvPr>
          <p:cNvSpPr txBox="1">
            <a:spLocks/>
          </p:cNvSpPr>
          <p:nvPr/>
        </p:nvSpPr>
        <p:spPr>
          <a:xfrm>
            <a:off x="1524000" y="2350048"/>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schemeClr val="bg1"/>
                </a:solidFill>
                <a:latin typeface="+mj-lt"/>
                <a:ea typeface="Times New Roman" panose="02020603050405020304" pitchFamily="18" charset="0"/>
              </a:rPr>
              <a:t>Nina Fultz</a:t>
            </a:r>
          </a:p>
        </p:txBody>
      </p:sp>
      <p:sp>
        <p:nvSpPr>
          <p:cNvPr id="12" name="Rectangle 11">
            <a:extLst>
              <a:ext uri="{FF2B5EF4-FFF2-40B4-BE49-F238E27FC236}">
                <a16:creationId xmlns:a16="http://schemas.microsoft.com/office/drawing/2014/main" id="{C0937120-6C9F-1F56-30BF-BD6C9F8D9875}"/>
              </a:ext>
            </a:extLst>
          </p:cNvPr>
          <p:cNvSpPr/>
          <p:nvPr/>
        </p:nvSpPr>
        <p:spPr>
          <a:xfrm>
            <a:off x="1397876" y="5633545"/>
            <a:ext cx="1755227" cy="113873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31919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D583-4391-3F50-BEE1-AB88A8233118}"/>
              </a:ext>
            </a:extLst>
          </p:cNvPr>
          <p:cNvSpPr>
            <a:spLocks noGrp="1"/>
          </p:cNvSpPr>
          <p:nvPr>
            <p:ph type="title"/>
          </p:nvPr>
        </p:nvSpPr>
        <p:spPr>
          <a:xfrm>
            <a:off x="755374" y="0"/>
            <a:ext cx="12125739" cy="1325563"/>
          </a:xfrm>
        </p:spPr>
        <p:txBody>
          <a:bodyPr/>
          <a:lstStyle/>
          <a:p>
            <a:r>
              <a:rPr lang="en-US" dirty="0">
                <a:solidFill>
                  <a:schemeClr val="bg1"/>
                </a:solidFill>
              </a:rPr>
              <a:t>Previously we have used longer echo times to examine CSF (~500 </a:t>
            </a:r>
            <a:r>
              <a:rPr lang="en-US" dirty="0" err="1">
                <a:solidFill>
                  <a:schemeClr val="bg1"/>
                </a:solidFill>
              </a:rPr>
              <a:t>ms</a:t>
            </a:r>
            <a:r>
              <a:rPr lang="en-US" dirty="0">
                <a:solidFill>
                  <a:schemeClr val="bg1"/>
                </a:solidFill>
              </a:rPr>
              <a:t>)</a:t>
            </a:r>
          </a:p>
        </p:txBody>
      </p:sp>
      <p:pic>
        <p:nvPicPr>
          <p:cNvPr id="13" name="Picture 12">
            <a:extLst>
              <a:ext uri="{FF2B5EF4-FFF2-40B4-BE49-F238E27FC236}">
                <a16:creationId xmlns:a16="http://schemas.microsoft.com/office/drawing/2014/main" id="{B0BA3286-9EED-C88A-55A6-5CEF1C09DDCE}"/>
              </a:ext>
            </a:extLst>
          </p:cNvPr>
          <p:cNvPicPr>
            <a:picLocks noChangeAspect="1"/>
          </p:cNvPicPr>
          <p:nvPr/>
        </p:nvPicPr>
        <p:blipFill rotWithShape="1">
          <a:blip r:embed="rId2"/>
          <a:srcRect r="51250"/>
          <a:stretch/>
        </p:blipFill>
        <p:spPr>
          <a:xfrm>
            <a:off x="609601" y="1245923"/>
            <a:ext cx="5943600" cy="5184113"/>
          </a:xfrm>
          <a:prstGeom prst="rect">
            <a:avLst/>
          </a:prstGeom>
        </p:spPr>
      </p:pic>
    </p:spTree>
    <p:extLst>
      <p:ext uri="{BB962C8B-B14F-4D97-AF65-F5344CB8AC3E}">
        <p14:creationId xmlns:p14="http://schemas.microsoft.com/office/powerpoint/2010/main" val="645161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D583-4391-3F50-BEE1-AB88A8233118}"/>
              </a:ext>
            </a:extLst>
          </p:cNvPr>
          <p:cNvSpPr>
            <a:spLocks noGrp="1"/>
          </p:cNvSpPr>
          <p:nvPr>
            <p:ph type="title"/>
          </p:nvPr>
        </p:nvSpPr>
        <p:spPr>
          <a:xfrm>
            <a:off x="609601" y="-79641"/>
            <a:ext cx="10515600" cy="1325563"/>
          </a:xfrm>
        </p:spPr>
        <p:txBody>
          <a:bodyPr/>
          <a:lstStyle/>
          <a:p>
            <a:r>
              <a:rPr lang="en-US" dirty="0">
                <a:solidFill>
                  <a:schemeClr val="bg1"/>
                </a:solidFill>
              </a:rPr>
              <a:t>However, we have found that lower echo times = increase CSF visualization</a:t>
            </a:r>
          </a:p>
        </p:txBody>
      </p:sp>
      <p:pic>
        <p:nvPicPr>
          <p:cNvPr id="13" name="Picture 12">
            <a:extLst>
              <a:ext uri="{FF2B5EF4-FFF2-40B4-BE49-F238E27FC236}">
                <a16:creationId xmlns:a16="http://schemas.microsoft.com/office/drawing/2014/main" id="{B0BA3286-9EED-C88A-55A6-5CEF1C09DDCE}"/>
              </a:ext>
            </a:extLst>
          </p:cNvPr>
          <p:cNvPicPr>
            <a:picLocks noChangeAspect="1"/>
          </p:cNvPicPr>
          <p:nvPr/>
        </p:nvPicPr>
        <p:blipFill rotWithShape="1">
          <a:blip r:embed="rId2"/>
          <a:srcRect r="51250"/>
          <a:stretch/>
        </p:blipFill>
        <p:spPr>
          <a:xfrm>
            <a:off x="609601" y="1245923"/>
            <a:ext cx="5943600" cy="5184113"/>
          </a:xfrm>
          <a:prstGeom prst="rect">
            <a:avLst/>
          </a:prstGeom>
        </p:spPr>
      </p:pic>
      <p:sp>
        <p:nvSpPr>
          <p:cNvPr id="5" name="Rectangle 4">
            <a:extLst>
              <a:ext uri="{FF2B5EF4-FFF2-40B4-BE49-F238E27FC236}">
                <a16:creationId xmlns:a16="http://schemas.microsoft.com/office/drawing/2014/main" id="{2FDF1371-CA61-7588-B1CA-DEBC2C7442FE}"/>
              </a:ext>
            </a:extLst>
          </p:cNvPr>
          <p:cNvSpPr/>
          <p:nvPr/>
        </p:nvSpPr>
        <p:spPr>
          <a:xfrm>
            <a:off x="3837709" y="1745673"/>
            <a:ext cx="2438400" cy="886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5">
            <a:extLst>
              <a:ext uri="{FF2B5EF4-FFF2-40B4-BE49-F238E27FC236}">
                <a16:creationId xmlns:a16="http://schemas.microsoft.com/office/drawing/2014/main" id="{19BAB365-BA27-3430-044B-795E01BE1B9D}"/>
              </a:ext>
            </a:extLst>
          </p:cNvPr>
          <p:cNvPicPr>
            <a:picLocks noChangeAspect="1"/>
          </p:cNvPicPr>
          <p:nvPr/>
        </p:nvPicPr>
        <p:blipFill rotWithShape="1">
          <a:blip r:embed="rId2">
            <a:alphaModFix amt="67000"/>
          </a:blip>
          <a:srcRect l="50158" r="1091"/>
          <a:stretch/>
        </p:blipFill>
        <p:spPr>
          <a:xfrm>
            <a:off x="609601" y="1245923"/>
            <a:ext cx="5943600" cy="5184113"/>
          </a:xfrm>
          <a:prstGeom prst="rect">
            <a:avLst/>
          </a:prstGeom>
        </p:spPr>
      </p:pic>
    </p:spTree>
    <p:extLst>
      <p:ext uri="{BB962C8B-B14F-4D97-AF65-F5344CB8AC3E}">
        <p14:creationId xmlns:p14="http://schemas.microsoft.com/office/powerpoint/2010/main" val="301790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E91419-8832-5689-57D5-014EC81CF05D}"/>
              </a:ext>
            </a:extLst>
          </p:cNvPr>
          <p:cNvSpPr>
            <a:spLocks noGrp="1"/>
          </p:cNvSpPr>
          <p:nvPr>
            <p:ph type="sldNum" sz="quarter" idx="12"/>
          </p:nvPr>
        </p:nvSpPr>
        <p:spPr/>
        <p:txBody>
          <a:bodyPr/>
          <a:lstStyle/>
          <a:p>
            <a:fld id="{51E12B38-1AA8-C14D-B156-B4777AB7866C}" type="slidenum">
              <a:rPr lang="en-US" smtClean="0"/>
              <a:t>12</a:t>
            </a:fld>
            <a:endParaRPr lang="en-US"/>
          </a:p>
        </p:txBody>
      </p:sp>
      <p:pic>
        <p:nvPicPr>
          <p:cNvPr id="13" name="Picture 12">
            <a:extLst>
              <a:ext uri="{FF2B5EF4-FFF2-40B4-BE49-F238E27FC236}">
                <a16:creationId xmlns:a16="http://schemas.microsoft.com/office/drawing/2014/main" id="{B0BA3286-9EED-C88A-55A6-5CEF1C09DDCE}"/>
              </a:ext>
            </a:extLst>
          </p:cNvPr>
          <p:cNvPicPr>
            <a:picLocks noChangeAspect="1"/>
          </p:cNvPicPr>
          <p:nvPr/>
        </p:nvPicPr>
        <p:blipFill rotWithShape="1">
          <a:blip r:embed="rId2"/>
          <a:srcRect r="51250"/>
          <a:stretch/>
        </p:blipFill>
        <p:spPr>
          <a:xfrm>
            <a:off x="609601" y="1245923"/>
            <a:ext cx="5943600" cy="5184113"/>
          </a:xfrm>
          <a:prstGeom prst="rect">
            <a:avLst/>
          </a:prstGeom>
        </p:spPr>
      </p:pic>
      <p:sp>
        <p:nvSpPr>
          <p:cNvPr id="5" name="Rectangle 4">
            <a:extLst>
              <a:ext uri="{FF2B5EF4-FFF2-40B4-BE49-F238E27FC236}">
                <a16:creationId xmlns:a16="http://schemas.microsoft.com/office/drawing/2014/main" id="{2FDF1371-CA61-7588-B1CA-DEBC2C7442FE}"/>
              </a:ext>
            </a:extLst>
          </p:cNvPr>
          <p:cNvSpPr/>
          <p:nvPr/>
        </p:nvSpPr>
        <p:spPr>
          <a:xfrm>
            <a:off x="3837709" y="1745673"/>
            <a:ext cx="2438400" cy="8866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5">
            <a:extLst>
              <a:ext uri="{FF2B5EF4-FFF2-40B4-BE49-F238E27FC236}">
                <a16:creationId xmlns:a16="http://schemas.microsoft.com/office/drawing/2014/main" id="{19BAB365-BA27-3430-044B-795E01BE1B9D}"/>
              </a:ext>
            </a:extLst>
          </p:cNvPr>
          <p:cNvPicPr>
            <a:picLocks noChangeAspect="1"/>
          </p:cNvPicPr>
          <p:nvPr/>
        </p:nvPicPr>
        <p:blipFill rotWithShape="1">
          <a:blip r:embed="rId2">
            <a:alphaModFix amt="56000"/>
          </a:blip>
          <a:srcRect l="50158" r="1091"/>
          <a:stretch/>
        </p:blipFill>
        <p:spPr>
          <a:xfrm>
            <a:off x="609601" y="1245923"/>
            <a:ext cx="5943600" cy="5184113"/>
          </a:xfrm>
          <a:prstGeom prst="rect">
            <a:avLst/>
          </a:prstGeom>
        </p:spPr>
      </p:pic>
      <p:pic>
        <p:nvPicPr>
          <p:cNvPr id="3" name="Graphic 2">
            <a:extLst>
              <a:ext uri="{FF2B5EF4-FFF2-40B4-BE49-F238E27FC236}">
                <a16:creationId xmlns:a16="http://schemas.microsoft.com/office/drawing/2014/main" id="{56D42D3B-9B84-66E7-CCE3-4D4B8D56E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65411" y="1245923"/>
            <a:ext cx="5031796" cy="6001465"/>
          </a:xfrm>
          <a:prstGeom prst="rect">
            <a:avLst/>
          </a:prstGeom>
        </p:spPr>
      </p:pic>
      <p:sp>
        <p:nvSpPr>
          <p:cNvPr id="7" name="Rectangle 6">
            <a:extLst>
              <a:ext uri="{FF2B5EF4-FFF2-40B4-BE49-F238E27FC236}">
                <a16:creationId xmlns:a16="http://schemas.microsoft.com/office/drawing/2014/main" id="{9FBADB73-D640-1749-A58F-A8F6321A3884}"/>
              </a:ext>
            </a:extLst>
          </p:cNvPr>
          <p:cNvSpPr/>
          <p:nvPr/>
        </p:nvSpPr>
        <p:spPr>
          <a:xfrm>
            <a:off x="11147802" y="3338328"/>
            <a:ext cx="171450" cy="182880"/>
          </a:xfrm>
          <a:prstGeom prst="rect">
            <a:avLst/>
          </a:prstGeom>
          <a:solidFill>
            <a:srgbClr val="E771AB">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a:extLst>
              <a:ext uri="{FF2B5EF4-FFF2-40B4-BE49-F238E27FC236}">
                <a16:creationId xmlns:a16="http://schemas.microsoft.com/office/drawing/2014/main" id="{3CA5C608-3DBB-5D20-D7D7-A117E9F0B4B9}"/>
              </a:ext>
            </a:extLst>
          </p:cNvPr>
          <p:cNvSpPr/>
          <p:nvPr/>
        </p:nvSpPr>
        <p:spPr>
          <a:xfrm>
            <a:off x="9897111" y="3689893"/>
            <a:ext cx="171450" cy="182880"/>
          </a:xfrm>
          <a:prstGeom prst="rect">
            <a:avLst/>
          </a:prstGeom>
          <a:solidFill>
            <a:schemeClr val="accent2">
              <a:lumMod val="60000"/>
              <a:lumOff val="4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id="{677FEDDA-90E7-5944-8719-23C89281E499}"/>
              </a:ext>
            </a:extLst>
          </p:cNvPr>
          <p:cNvSpPr/>
          <p:nvPr/>
        </p:nvSpPr>
        <p:spPr>
          <a:xfrm>
            <a:off x="8481265" y="4888603"/>
            <a:ext cx="171450" cy="182880"/>
          </a:xfrm>
          <a:prstGeom prst="rect">
            <a:avLst/>
          </a:prstGeom>
          <a:solidFill>
            <a:srgbClr val="63A8D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tle 1">
            <a:extLst>
              <a:ext uri="{FF2B5EF4-FFF2-40B4-BE49-F238E27FC236}">
                <a16:creationId xmlns:a16="http://schemas.microsoft.com/office/drawing/2014/main" id="{FE4CFA44-97EE-EE1B-020F-8EA5D3860BB5}"/>
              </a:ext>
            </a:extLst>
          </p:cNvPr>
          <p:cNvSpPr>
            <a:spLocks noGrp="1"/>
          </p:cNvSpPr>
          <p:nvPr>
            <p:ph type="title"/>
          </p:nvPr>
        </p:nvSpPr>
        <p:spPr>
          <a:xfrm>
            <a:off x="609601" y="-79641"/>
            <a:ext cx="10515600" cy="1325563"/>
          </a:xfrm>
        </p:spPr>
        <p:txBody>
          <a:bodyPr/>
          <a:lstStyle/>
          <a:p>
            <a:r>
              <a:rPr lang="en-US" dirty="0">
                <a:solidFill>
                  <a:schemeClr val="bg1"/>
                </a:solidFill>
              </a:rPr>
              <a:t>However, we have found that lower echo times = increase CSF visualization</a:t>
            </a:r>
          </a:p>
        </p:txBody>
      </p:sp>
    </p:spTree>
    <p:extLst>
      <p:ext uri="{BB962C8B-B14F-4D97-AF65-F5344CB8AC3E}">
        <p14:creationId xmlns:p14="http://schemas.microsoft.com/office/powerpoint/2010/main" val="3770675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FF132AD-2F08-27A1-43F1-B7C3C919CF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1401" y="920793"/>
            <a:ext cx="5031796" cy="6001465"/>
          </a:xfrm>
          <a:prstGeom prst="rect">
            <a:avLst/>
          </a:prstGeom>
        </p:spPr>
      </p:pic>
      <p:sp>
        <p:nvSpPr>
          <p:cNvPr id="5" name="Rectangle 4">
            <a:extLst>
              <a:ext uri="{FF2B5EF4-FFF2-40B4-BE49-F238E27FC236}">
                <a16:creationId xmlns:a16="http://schemas.microsoft.com/office/drawing/2014/main" id="{93FE9B0F-CEEE-19F2-6158-B1A6F42495AB}"/>
              </a:ext>
            </a:extLst>
          </p:cNvPr>
          <p:cNvSpPr/>
          <p:nvPr/>
        </p:nvSpPr>
        <p:spPr>
          <a:xfrm>
            <a:off x="7122046" y="2230481"/>
            <a:ext cx="171450" cy="182880"/>
          </a:xfrm>
          <a:prstGeom prst="rect">
            <a:avLst/>
          </a:prstGeom>
          <a:solidFill>
            <a:srgbClr val="E771AB">
              <a:alpha val="7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26A3083F-DAC5-01C5-EA9C-8B6187887311}"/>
              </a:ext>
            </a:extLst>
          </p:cNvPr>
          <p:cNvSpPr/>
          <p:nvPr/>
        </p:nvSpPr>
        <p:spPr>
          <a:xfrm>
            <a:off x="6222338" y="3429000"/>
            <a:ext cx="171450" cy="182880"/>
          </a:xfrm>
          <a:prstGeom prst="rect">
            <a:avLst/>
          </a:prstGeom>
          <a:solidFill>
            <a:schemeClr val="accent2">
              <a:lumMod val="60000"/>
              <a:lumOff val="40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7179C003-788C-BDAD-F24A-6C31CFD4C831}"/>
              </a:ext>
            </a:extLst>
          </p:cNvPr>
          <p:cNvSpPr/>
          <p:nvPr/>
        </p:nvSpPr>
        <p:spPr>
          <a:xfrm>
            <a:off x="4797255" y="4563473"/>
            <a:ext cx="171450" cy="182880"/>
          </a:xfrm>
          <a:prstGeom prst="rect">
            <a:avLst/>
          </a:prstGeom>
          <a:solidFill>
            <a:srgbClr val="63A8D0">
              <a:alpha val="5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9" name="Straight Connector 8">
            <a:extLst>
              <a:ext uri="{FF2B5EF4-FFF2-40B4-BE49-F238E27FC236}">
                <a16:creationId xmlns:a16="http://schemas.microsoft.com/office/drawing/2014/main" id="{0DFB9109-6154-41CB-0850-FB0BF6361507}"/>
              </a:ext>
            </a:extLst>
          </p:cNvPr>
          <p:cNvCxnSpPr>
            <a:cxnSpLocks/>
          </p:cNvCxnSpPr>
          <p:nvPr/>
        </p:nvCxnSpPr>
        <p:spPr>
          <a:xfrm>
            <a:off x="1750999" y="4659275"/>
            <a:ext cx="3046256" cy="0"/>
          </a:xfrm>
          <a:prstGeom prst="line">
            <a:avLst/>
          </a:prstGeom>
          <a:ln w="63500">
            <a:solidFill>
              <a:srgbClr val="375D73">
                <a:alpha val="5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840915-71B2-3E1F-39B3-F419E6BA4401}"/>
              </a:ext>
            </a:extLst>
          </p:cNvPr>
          <p:cNvCxnSpPr>
            <a:cxnSpLocks/>
          </p:cNvCxnSpPr>
          <p:nvPr/>
        </p:nvCxnSpPr>
        <p:spPr>
          <a:xfrm>
            <a:off x="6335958" y="3526638"/>
            <a:ext cx="3046256" cy="0"/>
          </a:xfrm>
          <a:prstGeom prst="line">
            <a:avLst/>
          </a:prstGeom>
          <a:ln w="63500">
            <a:solidFill>
              <a:srgbClr val="EAB895">
                <a:alpha val="7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BEC38C-F141-ED9B-7389-3C985501F795}"/>
              </a:ext>
            </a:extLst>
          </p:cNvPr>
          <p:cNvCxnSpPr>
            <a:cxnSpLocks/>
          </p:cNvCxnSpPr>
          <p:nvPr/>
        </p:nvCxnSpPr>
        <p:spPr>
          <a:xfrm>
            <a:off x="7293496" y="2315798"/>
            <a:ext cx="3046256" cy="0"/>
          </a:xfrm>
          <a:prstGeom prst="line">
            <a:avLst/>
          </a:prstGeom>
          <a:ln w="63500">
            <a:solidFill>
              <a:srgbClr val="ED95C0">
                <a:alpha val="75000"/>
              </a:srgbClr>
            </a:solidFill>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6963CB51-F9ED-8EB0-DBDE-32AB03C0FFAC}"/>
              </a:ext>
            </a:extLst>
          </p:cNvPr>
          <p:cNvSpPr>
            <a:spLocks noGrp="1"/>
          </p:cNvSpPr>
          <p:nvPr>
            <p:ph type="title"/>
          </p:nvPr>
        </p:nvSpPr>
        <p:spPr>
          <a:xfrm>
            <a:off x="81129" y="0"/>
            <a:ext cx="10515600" cy="1325563"/>
          </a:xfrm>
        </p:spPr>
        <p:txBody>
          <a:bodyPr/>
          <a:lstStyle/>
          <a:p>
            <a:r>
              <a:rPr lang="en-US" dirty="0">
                <a:solidFill>
                  <a:schemeClr val="bg1"/>
                </a:solidFill>
              </a:rPr>
              <a:t>Different areas of the glymphatic system may have different T2 values</a:t>
            </a:r>
          </a:p>
        </p:txBody>
      </p:sp>
      <p:sp>
        <p:nvSpPr>
          <p:cNvPr id="20" name="Title 1">
            <a:extLst>
              <a:ext uri="{FF2B5EF4-FFF2-40B4-BE49-F238E27FC236}">
                <a16:creationId xmlns:a16="http://schemas.microsoft.com/office/drawing/2014/main" id="{0227A301-E8A3-DF72-19BD-B8CAC709FA16}"/>
              </a:ext>
            </a:extLst>
          </p:cNvPr>
          <p:cNvSpPr txBox="1">
            <a:spLocks/>
          </p:cNvSpPr>
          <p:nvPr/>
        </p:nvSpPr>
        <p:spPr>
          <a:xfrm>
            <a:off x="8366266" y="13689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800 </a:t>
            </a:r>
            <a:r>
              <a:rPr lang="en-US" dirty="0" err="1">
                <a:solidFill>
                  <a:schemeClr val="bg1"/>
                </a:solidFill>
              </a:rPr>
              <a:t>ms</a:t>
            </a:r>
            <a:endParaRPr lang="en-US" dirty="0">
              <a:solidFill>
                <a:schemeClr val="bg1"/>
              </a:solidFill>
            </a:endParaRPr>
          </a:p>
        </p:txBody>
      </p:sp>
      <p:sp>
        <p:nvSpPr>
          <p:cNvPr id="21" name="Title 1">
            <a:extLst>
              <a:ext uri="{FF2B5EF4-FFF2-40B4-BE49-F238E27FC236}">
                <a16:creationId xmlns:a16="http://schemas.microsoft.com/office/drawing/2014/main" id="{074B34E7-0A99-60B9-727B-4897282B2663}"/>
              </a:ext>
            </a:extLst>
          </p:cNvPr>
          <p:cNvSpPr txBox="1">
            <a:spLocks/>
          </p:cNvSpPr>
          <p:nvPr/>
        </p:nvSpPr>
        <p:spPr>
          <a:xfrm>
            <a:off x="7635242" y="26202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1000 </a:t>
            </a:r>
            <a:r>
              <a:rPr lang="en-US" dirty="0" err="1">
                <a:solidFill>
                  <a:schemeClr val="bg1"/>
                </a:solidFill>
              </a:rPr>
              <a:t>ms</a:t>
            </a:r>
            <a:endParaRPr lang="en-US" dirty="0">
              <a:solidFill>
                <a:schemeClr val="bg1"/>
              </a:solidFill>
            </a:endParaRPr>
          </a:p>
        </p:txBody>
      </p:sp>
      <p:sp>
        <p:nvSpPr>
          <p:cNvPr id="22" name="Title 1">
            <a:extLst>
              <a:ext uri="{FF2B5EF4-FFF2-40B4-BE49-F238E27FC236}">
                <a16:creationId xmlns:a16="http://schemas.microsoft.com/office/drawing/2014/main" id="{6B54CEF2-3815-8CFF-0033-5A539B011996}"/>
              </a:ext>
            </a:extLst>
          </p:cNvPr>
          <p:cNvSpPr txBox="1">
            <a:spLocks/>
          </p:cNvSpPr>
          <p:nvPr/>
        </p:nvSpPr>
        <p:spPr>
          <a:xfrm>
            <a:off x="1676400" y="37434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500 </a:t>
            </a:r>
            <a:r>
              <a:rPr lang="en-US" dirty="0" err="1">
                <a:solidFill>
                  <a:schemeClr val="bg1"/>
                </a:solidFill>
              </a:rPr>
              <a:t>ms</a:t>
            </a:r>
            <a:endParaRPr lang="en-US" dirty="0">
              <a:solidFill>
                <a:schemeClr val="bg1"/>
              </a:solidFill>
            </a:endParaRPr>
          </a:p>
        </p:txBody>
      </p:sp>
    </p:spTree>
    <p:extLst>
      <p:ext uri="{BB962C8B-B14F-4D97-AF65-F5344CB8AC3E}">
        <p14:creationId xmlns:p14="http://schemas.microsoft.com/office/powerpoint/2010/main" val="2434079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close up of a brain&#10;&#10;Description automatically generated">
            <a:extLst>
              <a:ext uri="{FF2B5EF4-FFF2-40B4-BE49-F238E27FC236}">
                <a16:creationId xmlns:a16="http://schemas.microsoft.com/office/drawing/2014/main" id="{391065DD-1339-CA4A-F953-4BF8FC8C9A27}"/>
              </a:ext>
            </a:extLst>
          </p:cNvPr>
          <p:cNvPicPr>
            <a:picLocks noChangeAspect="1"/>
          </p:cNvPicPr>
          <p:nvPr/>
        </p:nvPicPr>
        <p:blipFill rotWithShape="1">
          <a:blip r:embed="rId2"/>
          <a:srcRect t="17725" r="76919"/>
          <a:stretch/>
        </p:blipFill>
        <p:spPr>
          <a:xfrm>
            <a:off x="199327" y="0"/>
            <a:ext cx="8544294" cy="7731626"/>
          </a:xfrm>
          <a:prstGeom prst="rect">
            <a:avLst/>
          </a:prstGeom>
        </p:spPr>
      </p:pic>
      <p:cxnSp>
        <p:nvCxnSpPr>
          <p:cNvPr id="9" name="Straight Arrow Connector 8">
            <a:extLst>
              <a:ext uri="{FF2B5EF4-FFF2-40B4-BE49-F238E27FC236}">
                <a16:creationId xmlns:a16="http://schemas.microsoft.com/office/drawing/2014/main" id="{6BB12B11-005C-91AE-F104-213F7122B851}"/>
              </a:ext>
            </a:extLst>
          </p:cNvPr>
          <p:cNvCxnSpPr>
            <a:cxnSpLocks/>
          </p:cNvCxnSpPr>
          <p:nvPr/>
        </p:nvCxnSpPr>
        <p:spPr>
          <a:xfrm>
            <a:off x="2305050" y="723900"/>
            <a:ext cx="6438571" cy="2823811"/>
          </a:xfrm>
          <a:prstGeom prst="straightConnector1">
            <a:avLst/>
          </a:prstGeom>
          <a:ln w="101600" cap="rnd">
            <a:solidFill>
              <a:srgbClr val="63A8D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74C9C2D-6F40-E328-C792-2808750A5B07}"/>
              </a:ext>
            </a:extLst>
          </p:cNvPr>
          <p:cNvSpPr>
            <a:spLocks noGrp="1"/>
          </p:cNvSpPr>
          <p:nvPr>
            <p:ph type="title"/>
          </p:nvPr>
        </p:nvSpPr>
        <p:spPr>
          <a:xfrm rot="1413038">
            <a:off x="3352799" y="2182123"/>
            <a:ext cx="10515600" cy="1325563"/>
          </a:xfrm>
        </p:spPr>
        <p:txBody>
          <a:bodyPr/>
          <a:lstStyle/>
          <a:p>
            <a:r>
              <a:rPr lang="en-US" dirty="0">
                <a:solidFill>
                  <a:schemeClr val="bg1"/>
                </a:solidFill>
              </a:rPr>
              <a:t>Multiple echo times</a:t>
            </a:r>
          </a:p>
        </p:txBody>
      </p:sp>
    </p:spTree>
    <p:extLst>
      <p:ext uri="{BB962C8B-B14F-4D97-AF65-F5344CB8AC3E}">
        <p14:creationId xmlns:p14="http://schemas.microsoft.com/office/powerpoint/2010/main" val="2502705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close up of a brain&#10;&#10;Description automatically generated">
            <a:extLst>
              <a:ext uri="{FF2B5EF4-FFF2-40B4-BE49-F238E27FC236}">
                <a16:creationId xmlns:a16="http://schemas.microsoft.com/office/drawing/2014/main" id="{391065DD-1339-CA4A-F953-4BF8FC8C9A27}"/>
              </a:ext>
            </a:extLst>
          </p:cNvPr>
          <p:cNvPicPr>
            <a:picLocks noChangeAspect="1"/>
          </p:cNvPicPr>
          <p:nvPr/>
        </p:nvPicPr>
        <p:blipFill rotWithShape="1">
          <a:blip r:embed="rId2"/>
          <a:srcRect t="17725" r="76919"/>
          <a:stretch/>
        </p:blipFill>
        <p:spPr>
          <a:xfrm>
            <a:off x="199327" y="0"/>
            <a:ext cx="8544294" cy="7731626"/>
          </a:xfrm>
          <a:prstGeom prst="rect">
            <a:avLst/>
          </a:prstGeom>
        </p:spPr>
      </p:pic>
      <p:cxnSp>
        <p:nvCxnSpPr>
          <p:cNvPr id="9" name="Straight Arrow Connector 8">
            <a:extLst>
              <a:ext uri="{FF2B5EF4-FFF2-40B4-BE49-F238E27FC236}">
                <a16:creationId xmlns:a16="http://schemas.microsoft.com/office/drawing/2014/main" id="{6BB12B11-005C-91AE-F104-213F7122B851}"/>
              </a:ext>
            </a:extLst>
          </p:cNvPr>
          <p:cNvCxnSpPr>
            <a:cxnSpLocks/>
          </p:cNvCxnSpPr>
          <p:nvPr/>
        </p:nvCxnSpPr>
        <p:spPr>
          <a:xfrm>
            <a:off x="2305050" y="723900"/>
            <a:ext cx="6438571" cy="2823811"/>
          </a:xfrm>
          <a:prstGeom prst="straightConnector1">
            <a:avLst/>
          </a:prstGeom>
          <a:ln w="101600" cap="rnd">
            <a:solidFill>
              <a:srgbClr val="63A8D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74C9C2D-6F40-E328-C792-2808750A5B07}"/>
              </a:ext>
            </a:extLst>
          </p:cNvPr>
          <p:cNvSpPr>
            <a:spLocks noGrp="1"/>
          </p:cNvSpPr>
          <p:nvPr>
            <p:ph type="title"/>
          </p:nvPr>
        </p:nvSpPr>
        <p:spPr>
          <a:xfrm rot="1413038">
            <a:off x="3352799" y="2182123"/>
            <a:ext cx="10515600" cy="1325563"/>
          </a:xfrm>
        </p:spPr>
        <p:txBody>
          <a:bodyPr/>
          <a:lstStyle/>
          <a:p>
            <a:r>
              <a:rPr lang="en-US" dirty="0">
                <a:solidFill>
                  <a:schemeClr val="bg1"/>
                </a:solidFill>
              </a:rPr>
              <a:t>Multiple echo times</a:t>
            </a:r>
          </a:p>
        </p:txBody>
      </p:sp>
      <p:sp>
        <p:nvSpPr>
          <p:cNvPr id="10" name="Title 1">
            <a:extLst>
              <a:ext uri="{FF2B5EF4-FFF2-40B4-BE49-F238E27FC236}">
                <a16:creationId xmlns:a16="http://schemas.microsoft.com/office/drawing/2014/main" id="{F203C35F-F12B-61BE-A025-678579FEBC29}"/>
              </a:ext>
            </a:extLst>
          </p:cNvPr>
          <p:cNvSpPr txBox="1">
            <a:spLocks/>
          </p:cNvSpPr>
          <p:nvPr/>
        </p:nvSpPr>
        <p:spPr>
          <a:xfrm rot="1330792">
            <a:off x="5321462" y="20947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And a much longer scan time </a:t>
            </a:r>
          </a:p>
        </p:txBody>
      </p:sp>
    </p:spTree>
    <p:extLst>
      <p:ext uri="{BB962C8B-B14F-4D97-AF65-F5344CB8AC3E}">
        <p14:creationId xmlns:p14="http://schemas.microsoft.com/office/powerpoint/2010/main" val="1347695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close up of a brain&#10;&#10;Description automatically generated">
            <a:extLst>
              <a:ext uri="{FF2B5EF4-FFF2-40B4-BE49-F238E27FC236}">
                <a16:creationId xmlns:a16="http://schemas.microsoft.com/office/drawing/2014/main" id="{391065DD-1339-CA4A-F953-4BF8FC8C9A27}"/>
              </a:ext>
            </a:extLst>
          </p:cNvPr>
          <p:cNvPicPr>
            <a:picLocks noChangeAspect="1"/>
          </p:cNvPicPr>
          <p:nvPr/>
        </p:nvPicPr>
        <p:blipFill rotWithShape="1">
          <a:blip r:embed="rId2"/>
          <a:srcRect t="17725" r="76919"/>
          <a:stretch/>
        </p:blipFill>
        <p:spPr>
          <a:xfrm>
            <a:off x="199327" y="0"/>
            <a:ext cx="8544294" cy="7731626"/>
          </a:xfrm>
          <a:prstGeom prst="rect">
            <a:avLst/>
          </a:prstGeom>
        </p:spPr>
      </p:pic>
      <p:cxnSp>
        <p:nvCxnSpPr>
          <p:cNvPr id="9" name="Straight Arrow Connector 8">
            <a:extLst>
              <a:ext uri="{FF2B5EF4-FFF2-40B4-BE49-F238E27FC236}">
                <a16:creationId xmlns:a16="http://schemas.microsoft.com/office/drawing/2014/main" id="{6BB12B11-005C-91AE-F104-213F7122B851}"/>
              </a:ext>
            </a:extLst>
          </p:cNvPr>
          <p:cNvCxnSpPr>
            <a:cxnSpLocks/>
          </p:cNvCxnSpPr>
          <p:nvPr/>
        </p:nvCxnSpPr>
        <p:spPr>
          <a:xfrm>
            <a:off x="2305050" y="723900"/>
            <a:ext cx="6438571" cy="2823811"/>
          </a:xfrm>
          <a:prstGeom prst="straightConnector1">
            <a:avLst/>
          </a:prstGeom>
          <a:ln w="101600" cap="rnd">
            <a:solidFill>
              <a:srgbClr val="63A8D0"/>
            </a:solidFill>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74C9C2D-6F40-E328-C792-2808750A5B07}"/>
              </a:ext>
            </a:extLst>
          </p:cNvPr>
          <p:cNvSpPr>
            <a:spLocks noGrp="1"/>
          </p:cNvSpPr>
          <p:nvPr>
            <p:ph type="title"/>
          </p:nvPr>
        </p:nvSpPr>
        <p:spPr>
          <a:xfrm rot="1413038">
            <a:off x="3352799" y="2182123"/>
            <a:ext cx="10515600" cy="1325563"/>
          </a:xfrm>
        </p:spPr>
        <p:txBody>
          <a:bodyPr/>
          <a:lstStyle/>
          <a:p>
            <a:r>
              <a:rPr lang="en-US" dirty="0">
                <a:solidFill>
                  <a:schemeClr val="bg1"/>
                </a:solidFill>
              </a:rPr>
              <a:t>Multiple echo times</a:t>
            </a:r>
          </a:p>
        </p:txBody>
      </p:sp>
      <p:sp>
        <p:nvSpPr>
          <p:cNvPr id="10" name="Title 1">
            <a:extLst>
              <a:ext uri="{FF2B5EF4-FFF2-40B4-BE49-F238E27FC236}">
                <a16:creationId xmlns:a16="http://schemas.microsoft.com/office/drawing/2014/main" id="{F203C35F-F12B-61BE-A025-678579FEBC29}"/>
              </a:ext>
            </a:extLst>
          </p:cNvPr>
          <p:cNvSpPr txBox="1">
            <a:spLocks/>
          </p:cNvSpPr>
          <p:nvPr/>
        </p:nvSpPr>
        <p:spPr>
          <a:xfrm rot="1330792">
            <a:off x="5321462" y="209473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And a much longer scan time </a:t>
            </a:r>
          </a:p>
        </p:txBody>
      </p:sp>
      <p:sp>
        <p:nvSpPr>
          <p:cNvPr id="2" name="Title 1">
            <a:extLst>
              <a:ext uri="{FF2B5EF4-FFF2-40B4-BE49-F238E27FC236}">
                <a16:creationId xmlns:a16="http://schemas.microsoft.com/office/drawing/2014/main" id="{52F79985-16EC-323F-8324-87613E0BD05F}"/>
              </a:ext>
            </a:extLst>
          </p:cNvPr>
          <p:cNvSpPr txBox="1">
            <a:spLocks/>
          </p:cNvSpPr>
          <p:nvPr/>
        </p:nvSpPr>
        <p:spPr>
          <a:xfrm>
            <a:off x="9029374" y="48905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better SNR</a:t>
            </a:r>
          </a:p>
        </p:txBody>
      </p:sp>
    </p:spTree>
    <p:extLst>
      <p:ext uri="{BB962C8B-B14F-4D97-AF65-F5344CB8AC3E}">
        <p14:creationId xmlns:p14="http://schemas.microsoft.com/office/powerpoint/2010/main" val="2751421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7AAC-B1F8-02E6-1F58-5C3DA817D478}"/>
              </a:ext>
            </a:extLst>
          </p:cNvPr>
          <p:cNvSpPr>
            <a:spLocks noGrp="1"/>
          </p:cNvSpPr>
          <p:nvPr>
            <p:ph type="title"/>
          </p:nvPr>
        </p:nvSpPr>
        <p:spPr/>
        <p:txBody>
          <a:bodyPr/>
          <a:lstStyle/>
          <a:p>
            <a:r>
              <a:rPr lang="en-US" dirty="0">
                <a:solidFill>
                  <a:schemeClr val="bg1"/>
                </a:solidFill>
              </a:rPr>
              <a:t>What do the images look like?</a:t>
            </a:r>
            <a:endParaRPr lang="nl-NL" dirty="0">
              <a:solidFill>
                <a:schemeClr val="bg1"/>
              </a:solidFill>
            </a:endParaRPr>
          </a:p>
        </p:txBody>
      </p:sp>
      <p:pic>
        <p:nvPicPr>
          <p:cNvPr id="5" name="Content Placeholder 4" descr="A close-up of a brain&#10;&#10;Description automatically generated">
            <a:extLst>
              <a:ext uri="{FF2B5EF4-FFF2-40B4-BE49-F238E27FC236}">
                <a16:creationId xmlns:a16="http://schemas.microsoft.com/office/drawing/2014/main" id="{27C18E24-DD9E-9F9A-745B-CC6296168A99}"/>
              </a:ext>
            </a:extLst>
          </p:cNvPr>
          <p:cNvPicPr>
            <a:picLocks noGrp="1" noChangeAspect="1"/>
          </p:cNvPicPr>
          <p:nvPr>
            <p:ph idx="1"/>
          </p:nvPr>
        </p:nvPicPr>
        <p:blipFill rotWithShape="1">
          <a:blip r:embed="rId2"/>
          <a:srcRect l="23339" t="4552" r="837" b="34389"/>
          <a:stretch/>
        </p:blipFill>
        <p:spPr>
          <a:xfrm>
            <a:off x="489528" y="1985817"/>
            <a:ext cx="11037842" cy="3371273"/>
          </a:xfrm>
        </p:spPr>
      </p:pic>
      <p:sp>
        <p:nvSpPr>
          <p:cNvPr id="3" name="Rectangle 2">
            <a:extLst>
              <a:ext uri="{FF2B5EF4-FFF2-40B4-BE49-F238E27FC236}">
                <a16:creationId xmlns:a16="http://schemas.microsoft.com/office/drawing/2014/main" id="{C6EDE6F8-FD44-4FC5-E4E3-4BAA3AC7F282}"/>
              </a:ext>
            </a:extLst>
          </p:cNvPr>
          <p:cNvSpPr/>
          <p:nvPr/>
        </p:nvSpPr>
        <p:spPr>
          <a:xfrm>
            <a:off x="289098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82AC466F-F95C-F67C-AA33-810D405065AD}"/>
              </a:ext>
            </a:extLst>
          </p:cNvPr>
          <p:cNvSpPr/>
          <p:nvPr/>
        </p:nvSpPr>
        <p:spPr>
          <a:xfrm>
            <a:off x="5712690" y="1630433"/>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6A54EB13-14F4-E217-B130-2551ECA8C069}"/>
              </a:ext>
            </a:extLst>
          </p:cNvPr>
          <p:cNvSpPr/>
          <p:nvPr/>
        </p:nvSpPr>
        <p:spPr>
          <a:xfrm>
            <a:off x="876531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6785FF47-6C62-94FB-EF12-71767845AD46}"/>
              </a:ext>
            </a:extLst>
          </p:cNvPr>
          <p:cNvSpPr/>
          <p:nvPr/>
        </p:nvSpPr>
        <p:spPr>
          <a:xfrm>
            <a:off x="3359726" y="1801305"/>
            <a:ext cx="7994073" cy="392524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D6BB410C-2867-40C6-ACC4-AC113C683CB5}"/>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Fultz et al., 2025 ISMRM</a:t>
            </a:r>
          </a:p>
        </p:txBody>
      </p:sp>
    </p:spTree>
    <p:extLst>
      <p:ext uri="{BB962C8B-B14F-4D97-AF65-F5344CB8AC3E}">
        <p14:creationId xmlns:p14="http://schemas.microsoft.com/office/powerpoint/2010/main" val="97750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7AAC-B1F8-02E6-1F58-5C3DA817D478}"/>
              </a:ext>
            </a:extLst>
          </p:cNvPr>
          <p:cNvSpPr>
            <a:spLocks noGrp="1"/>
          </p:cNvSpPr>
          <p:nvPr>
            <p:ph type="title"/>
          </p:nvPr>
        </p:nvSpPr>
        <p:spPr/>
        <p:txBody>
          <a:bodyPr/>
          <a:lstStyle/>
          <a:p>
            <a:r>
              <a:rPr lang="en-US" dirty="0">
                <a:solidFill>
                  <a:schemeClr val="bg1"/>
                </a:solidFill>
              </a:rPr>
              <a:t>What do the images look like?</a:t>
            </a:r>
            <a:endParaRPr lang="nl-NL" dirty="0">
              <a:solidFill>
                <a:schemeClr val="bg1"/>
              </a:solidFill>
            </a:endParaRPr>
          </a:p>
        </p:txBody>
      </p:sp>
      <p:pic>
        <p:nvPicPr>
          <p:cNvPr id="5" name="Content Placeholder 4" descr="A close-up of a brain&#10;&#10;Description automatically generated">
            <a:extLst>
              <a:ext uri="{FF2B5EF4-FFF2-40B4-BE49-F238E27FC236}">
                <a16:creationId xmlns:a16="http://schemas.microsoft.com/office/drawing/2014/main" id="{27C18E24-DD9E-9F9A-745B-CC6296168A99}"/>
              </a:ext>
            </a:extLst>
          </p:cNvPr>
          <p:cNvPicPr>
            <a:picLocks noGrp="1" noChangeAspect="1"/>
          </p:cNvPicPr>
          <p:nvPr>
            <p:ph idx="1"/>
          </p:nvPr>
        </p:nvPicPr>
        <p:blipFill rotWithShape="1">
          <a:blip r:embed="rId2"/>
          <a:srcRect l="23339" t="4552" r="837" b="34389"/>
          <a:stretch/>
        </p:blipFill>
        <p:spPr>
          <a:xfrm>
            <a:off x="489528" y="1985817"/>
            <a:ext cx="11037842" cy="3371273"/>
          </a:xfrm>
        </p:spPr>
      </p:pic>
      <p:sp>
        <p:nvSpPr>
          <p:cNvPr id="3" name="Rectangle 2">
            <a:extLst>
              <a:ext uri="{FF2B5EF4-FFF2-40B4-BE49-F238E27FC236}">
                <a16:creationId xmlns:a16="http://schemas.microsoft.com/office/drawing/2014/main" id="{C6EDE6F8-FD44-4FC5-E4E3-4BAA3AC7F282}"/>
              </a:ext>
            </a:extLst>
          </p:cNvPr>
          <p:cNvSpPr/>
          <p:nvPr/>
        </p:nvSpPr>
        <p:spPr>
          <a:xfrm>
            <a:off x="289098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82AC466F-F95C-F67C-AA33-810D405065AD}"/>
              </a:ext>
            </a:extLst>
          </p:cNvPr>
          <p:cNvSpPr/>
          <p:nvPr/>
        </p:nvSpPr>
        <p:spPr>
          <a:xfrm>
            <a:off x="5712690" y="1630433"/>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6A54EB13-14F4-E217-B130-2551ECA8C069}"/>
              </a:ext>
            </a:extLst>
          </p:cNvPr>
          <p:cNvSpPr/>
          <p:nvPr/>
        </p:nvSpPr>
        <p:spPr>
          <a:xfrm>
            <a:off x="876531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6785FF47-6C62-94FB-EF12-71767845AD46}"/>
              </a:ext>
            </a:extLst>
          </p:cNvPr>
          <p:cNvSpPr/>
          <p:nvPr/>
        </p:nvSpPr>
        <p:spPr>
          <a:xfrm>
            <a:off x="6096000" y="1801305"/>
            <a:ext cx="5257799" cy="3925240"/>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B0E16CB3-161A-8C4D-6357-CCAD0500FEBC}"/>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Fultz et al., 2025 ISMRM</a:t>
            </a:r>
          </a:p>
        </p:txBody>
      </p:sp>
    </p:spTree>
    <p:extLst>
      <p:ext uri="{BB962C8B-B14F-4D97-AF65-F5344CB8AC3E}">
        <p14:creationId xmlns:p14="http://schemas.microsoft.com/office/powerpoint/2010/main" val="2198673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A7AAC-B1F8-02E6-1F58-5C3DA817D478}"/>
              </a:ext>
            </a:extLst>
          </p:cNvPr>
          <p:cNvSpPr>
            <a:spLocks noGrp="1"/>
          </p:cNvSpPr>
          <p:nvPr>
            <p:ph type="title"/>
          </p:nvPr>
        </p:nvSpPr>
        <p:spPr/>
        <p:txBody>
          <a:bodyPr/>
          <a:lstStyle/>
          <a:p>
            <a:r>
              <a:rPr lang="en-US" dirty="0">
                <a:solidFill>
                  <a:schemeClr val="bg1"/>
                </a:solidFill>
              </a:rPr>
              <a:t>What do the images look like?</a:t>
            </a:r>
            <a:endParaRPr lang="nl-NL" dirty="0">
              <a:solidFill>
                <a:schemeClr val="bg1"/>
              </a:solidFill>
            </a:endParaRPr>
          </a:p>
        </p:txBody>
      </p:sp>
      <p:pic>
        <p:nvPicPr>
          <p:cNvPr id="5" name="Content Placeholder 4" descr="A close-up of a brain&#10;&#10;Description automatically generated">
            <a:extLst>
              <a:ext uri="{FF2B5EF4-FFF2-40B4-BE49-F238E27FC236}">
                <a16:creationId xmlns:a16="http://schemas.microsoft.com/office/drawing/2014/main" id="{27C18E24-DD9E-9F9A-745B-CC6296168A99}"/>
              </a:ext>
            </a:extLst>
          </p:cNvPr>
          <p:cNvPicPr>
            <a:picLocks noGrp="1" noChangeAspect="1"/>
          </p:cNvPicPr>
          <p:nvPr>
            <p:ph idx="1"/>
          </p:nvPr>
        </p:nvPicPr>
        <p:blipFill rotWithShape="1">
          <a:blip r:embed="rId2"/>
          <a:srcRect l="23339" t="4552" r="837" b="34389"/>
          <a:stretch/>
        </p:blipFill>
        <p:spPr>
          <a:xfrm>
            <a:off x="489528" y="1985817"/>
            <a:ext cx="11037842" cy="3371273"/>
          </a:xfrm>
        </p:spPr>
      </p:pic>
      <p:sp>
        <p:nvSpPr>
          <p:cNvPr id="3" name="Rectangle 2">
            <a:extLst>
              <a:ext uri="{FF2B5EF4-FFF2-40B4-BE49-F238E27FC236}">
                <a16:creationId xmlns:a16="http://schemas.microsoft.com/office/drawing/2014/main" id="{C6EDE6F8-FD44-4FC5-E4E3-4BAA3AC7F282}"/>
              </a:ext>
            </a:extLst>
          </p:cNvPr>
          <p:cNvSpPr/>
          <p:nvPr/>
        </p:nvSpPr>
        <p:spPr>
          <a:xfrm>
            <a:off x="289098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Rectangle 3">
            <a:extLst>
              <a:ext uri="{FF2B5EF4-FFF2-40B4-BE49-F238E27FC236}">
                <a16:creationId xmlns:a16="http://schemas.microsoft.com/office/drawing/2014/main" id="{82AC466F-F95C-F67C-AA33-810D405065AD}"/>
              </a:ext>
            </a:extLst>
          </p:cNvPr>
          <p:cNvSpPr/>
          <p:nvPr/>
        </p:nvSpPr>
        <p:spPr>
          <a:xfrm>
            <a:off x="5712690" y="1630433"/>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a:extLst>
              <a:ext uri="{FF2B5EF4-FFF2-40B4-BE49-F238E27FC236}">
                <a16:creationId xmlns:a16="http://schemas.microsoft.com/office/drawing/2014/main" id="{6A54EB13-14F4-E217-B130-2551ECA8C069}"/>
              </a:ext>
            </a:extLst>
          </p:cNvPr>
          <p:cNvSpPr/>
          <p:nvPr/>
        </p:nvSpPr>
        <p:spPr>
          <a:xfrm>
            <a:off x="8765312" y="1690688"/>
            <a:ext cx="267854" cy="710767"/>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a:extLst>
              <a:ext uri="{FF2B5EF4-FFF2-40B4-BE49-F238E27FC236}">
                <a16:creationId xmlns:a16="http://schemas.microsoft.com/office/drawing/2014/main" id="{793F8158-3C63-5EBF-9E9F-30F0A60A1249}"/>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Fultz et al., 2025 ISMRM</a:t>
            </a:r>
          </a:p>
        </p:txBody>
      </p:sp>
    </p:spTree>
    <p:extLst>
      <p:ext uri="{BB962C8B-B14F-4D97-AF65-F5344CB8AC3E}">
        <p14:creationId xmlns:p14="http://schemas.microsoft.com/office/powerpoint/2010/main" val="3755966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0CA8D3-2E7D-454C-AEA0-8B26959EBA6F}"/>
              </a:ext>
            </a:extLst>
          </p:cNvPr>
          <p:cNvSpPr txBox="1"/>
          <p:nvPr/>
        </p:nvSpPr>
        <p:spPr>
          <a:xfrm>
            <a:off x="685800" y="5195168"/>
            <a:ext cx="2665927" cy="369332"/>
          </a:xfrm>
          <a:prstGeom prst="rect">
            <a:avLst/>
          </a:prstGeom>
          <a:noFill/>
        </p:spPr>
        <p:txBody>
          <a:bodyPr wrap="square" rtlCol="0">
            <a:spAutoFit/>
          </a:bodyPr>
          <a:lstStyle/>
          <a:p>
            <a:r>
              <a:rPr lang="en-US" dirty="0" err="1"/>
              <a:t>Aalling</a:t>
            </a:r>
            <a:r>
              <a:rPr lang="en-US" dirty="0"/>
              <a:t> et al, 2015</a:t>
            </a:r>
          </a:p>
        </p:txBody>
      </p:sp>
      <p:sp>
        <p:nvSpPr>
          <p:cNvPr id="9" name="Freeform 8">
            <a:extLst>
              <a:ext uri="{FF2B5EF4-FFF2-40B4-BE49-F238E27FC236}">
                <a16:creationId xmlns:a16="http://schemas.microsoft.com/office/drawing/2014/main" id="{B70B3B71-8679-E94A-B9A2-DB66E31B88F3}"/>
              </a:ext>
            </a:extLst>
          </p:cNvPr>
          <p:cNvSpPr/>
          <p:nvPr/>
        </p:nvSpPr>
        <p:spPr>
          <a:xfrm>
            <a:off x="6615805" y="901899"/>
            <a:ext cx="4172823" cy="2582901"/>
          </a:xfrm>
          <a:custGeom>
            <a:avLst/>
            <a:gdLst>
              <a:gd name="connsiteX0" fmla="*/ 569795 w 4140995"/>
              <a:gd name="connsiteY0" fmla="*/ 108000 h 2563200"/>
              <a:gd name="connsiteX1" fmla="*/ 569795 w 4140995"/>
              <a:gd name="connsiteY1" fmla="*/ 108000 h 2563200"/>
              <a:gd name="connsiteX2" fmla="*/ 512195 w 4140995"/>
              <a:gd name="connsiteY2" fmla="*/ 144000 h 2563200"/>
              <a:gd name="connsiteX3" fmla="*/ 432995 w 4140995"/>
              <a:gd name="connsiteY3" fmla="*/ 187200 h 2563200"/>
              <a:gd name="connsiteX4" fmla="*/ 389795 w 4140995"/>
              <a:gd name="connsiteY4" fmla="*/ 223200 h 2563200"/>
              <a:gd name="connsiteX5" fmla="*/ 288995 w 4140995"/>
              <a:gd name="connsiteY5" fmla="*/ 288000 h 2563200"/>
              <a:gd name="connsiteX6" fmla="*/ 260195 w 4140995"/>
              <a:gd name="connsiteY6" fmla="*/ 316800 h 2563200"/>
              <a:gd name="connsiteX7" fmla="*/ 195395 w 4140995"/>
              <a:gd name="connsiteY7" fmla="*/ 360000 h 2563200"/>
              <a:gd name="connsiteX8" fmla="*/ 144995 w 4140995"/>
              <a:gd name="connsiteY8" fmla="*/ 424800 h 2563200"/>
              <a:gd name="connsiteX9" fmla="*/ 116195 w 4140995"/>
              <a:gd name="connsiteY9" fmla="*/ 460800 h 2563200"/>
              <a:gd name="connsiteX10" fmla="*/ 94595 w 4140995"/>
              <a:gd name="connsiteY10" fmla="*/ 482400 h 2563200"/>
              <a:gd name="connsiteX11" fmla="*/ 65795 w 4140995"/>
              <a:gd name="connsiteY11" fmla="*/ 532800 h 2563200"/>
              <a:gd name="connsiteX12" fmla="*/ 36995 w 4140995"/>
              <a:gd name="connsiteY12" fmla="*/ 576000 h 2563200"/>
              <a:gd name="connsiteX13" fmla="*/ 995 w 4140995"/>
              <a:gd name="connsiteY13" fmla="*/ 655200 h 2563200"/>
              <a:gd name="connsiteX14" fmla="*/ 15395 w 4140995"/>
              <a:gd name="connsiteY14" fmla="*/ 957600 h 2563200"/>
              <a:gd name="connsiteX15" fmla="*/ 22595 w 4140995"/>
              <a:gd name="connsiteY15" fmla="*/ 979200 h 2563200"/>
              <a:gd name="connsiteX16" fmla="*/ 29795 w 4140995"/>
              <a:gd name="connsiteY16" fmla="*/ 1087200 h 2563200"/>
              <a:gd name="connsiteX17" fmla="*/ 36995 w 4140995"/>
              <a:gd name="connsiteY17" fmla="*/ 1123200 h 2563200"/>
              <a:gd name="connsiteX18" fmla="*/ 44195 w 4140995"/>
              <a:gd name="connsiteY18" fmla="*/ 1195200 h 2563200"/>
              <a:gd name="connsiteX19" fmla="*/ 51395 w 4140995"/>
              <a:gd name="connsiteY19" fmla="*/ 1216800 h 2563200"/>
              <a:gd name="connsiteX20" fmla="*/ 58595 w 4140995"/>
              <a:gd name="connsiteY20" fmla="*/ 1245600 h 2563200"/>
              <a:gd name="connsiteX21" fmla="*/ 72995 w 4140995"/>
              <a:gd name="connsiteY21" fmla="*/ 1288800 h 2563200"/>
              <a:gd name="connsiteX22" fmla="*/ 87395 w 4140995"/>
              <a:gd name="connsiteY22" fmla="*/ 1332000 h 2563200"/>
              <a:gd name="connsiteX23" fmla="*/ 94595 w 4140995"/>
              <a:gd name="connsiteY23" fmla="*/ 1353600 h 2563200"/>
              <a:gd name="connsiteX24" fmla="*/ 108995 w 4140995"/>
              <a:gd name="connsiteY24" fmla="*/ 1411200 h 2563200"/>
              <a:gd name="connsiteX25" fmla="*/ 137795 w 4140995"/>
              <a:gd name="connsiteY25" fmla="*/ 1454400 h 2563200"/>
              <a:gd name="connsiteX26" fmla="*/ 159395 w 4140995"/>
              <a:gd name="connsiteY26" fmla="*/ 1476000 h 2563200"/>
              <a:gd name="connsiteX27" fmla="*/ 173795 w 4140995"/>
              <a:gd name="connsiteY27" fmla="*/ 1497600 h 2563200"/>
              <a:gd name="connsiteX28" fmla="*/ 195395 w 4140995"/>
              <a:gd name="connsiteY28" fmla="*/ 1512000 h 2563200"/>
              <a:gd name="connsiteX29" fmla="*/ 216995 w 4140995"/>
              <a:gd name="connsiteY29" fmla="*/ 1533600 h 2563200"/>
              <a:gd name="connsiteX30" fmla="*/ 238595 w 4140995"/>
              <a:gd name="connsiteY30" fmla="*/ 1548000 h 2563200"/>
              <a:gd name="connsiteX31" fmla="*/ 281795 w 4140995"/>
              <a:gd name="connsiteY31" fmla="*/ 1584000 h 2563200"/>
              <a:gd name="connsiteX32" fmla="*/ 303395 w 4140995"/>
              <a:gd name="connsiteY32" fmla="*/ 1591200 h 2563200"/>
              <a:gd name="connsiteX33" fmla="*/ 346595 w 4140995"/>
              <a:gd name="connsiteY33" fmla="*/ 1627200 h 2563200"/>
              <a:gd name="connsiteX34" fmla="*/ 368195 w 4140995"/>
              <a:gd name="connsiteY34" fmla="*/ 1641600 h 2563200"/>
              <a:gd name="connsiteX35" fmla="*/ 382595 w 4140995"/>
              <a:gd name="connsiteY35" fmla="*/ 1663200 h 2563200"/>
              <a:gd name="connsiteX36" fmla="*/ 404195 w 4140995"/>
              <a:gd name="connsiteY36" fmla="*/ 1677600 h 2563200"/>
              <a:gd name="connsiteX37" fmla="*/ 432995 w 4140995"/>
              <a:gd name="connsiteY37" fmla="*/ 1720800 h 2563200"/>
              <a:gd name="connsiteX38" fmla="*/ 447395 w 4140995"/>
              <a:gd name="connsiteY38" fmla="*/ 1742400 h 2563200"/>
              <a:gd name="connsiteX39" fmla="*/ 454595 w 4140995"/>
              <a:gd name="connsiteY39" fmla="*/ 1764000 h 2563200"/>
              <a:gd name="connsiteX40" fmla="*/ 497795 w 4140995"/>
              <a:gd name="connsiteY40" fmla="*/ 1828800 h 2563200"/>
              <a:gd name="connsiteX41" fmla="*/ 512195 w 4140995"/>
              <a:gd name="connsiteY41" fmla="*/ 1850400 h 2563200"/>
              <a:gd name="connsiteX42" fmla="*/ 526595 w 4140995"/>
              <a:gd name="connsiteY42" fmla="*/ 1872000 h 2563200"/>
              <a:gd name="connsiteX43" fmla="*/ 562595 w 4140995"/>
              <a:gd name="connsiteY43" fmla="*/ 1915200 h 2563200"/>
              <a:gd name="connsiteX44" fmla="*/ 569795 w 4140995"/>
              <a:gd name="connsiteY44" fmla="*/ 1936800 h 2563200"/>
              <a:gd name="connsiteX45" fmla="*/ 612995 w 4140995"/>
              <a:gd name="connsiteY45" fmla="*/ 2001600 h 2563200"/>
              <a:gd name="connsiteX46" fmla="*/ 627395 w 4140995"/>
              <a:gd name="connsiteY46" fmla="*/ 2023200 h 2563200"/>
              <a:gd name="connsiteX47" fmla="*/ 641795 w 4140995"/>
              <a:gd name="connsiteY47" fmla="*/ 2066400 h 2563200"/>
              <a:gd name="connsiteX48" fmla="*/ 656195 w 4140995"/>
              <a:gd name="connsiteY48" fmla="*/ 2124000 h 2563200"/>
              <a:gd name="connsiteX49" fmla="*/ 677795 w 4140995"/>
              <a:gd name="connsiteY49" fmla="*/ 2145600 h 2563200"/>
              <a:gd name="connsiteX50" fmla="*/ 684995 w 4140995"/>
              <a:gd name="connsiteY50" fmla="*/ 2167200 h 2563200"/>
              <a:gd name="connsiteX51" fmla="*/ 699395 w 4140995"/>
              <a:gd name="connsiteY51" fmla="*/ 2253600 h 2563200"/>
              <a:gd name="connsiteX52" fmla="*/ 728195 w 4140995"/>
              <a:gd name="connsiteY52" fmla="*/ 2296800 h 2563200"/>
              <a:gd name="connsiteX53" fmla="*/ 742595 w 4140995"/>
              <a:gd name="connsiteY53" fmla="*/ 2318400 h 2563200"/>
              <a:gd name="connsiteX54" fmla="*/ 800195 w 4140995"/>
              <a:gd name="connsiteY54" fmla="*/ 2383200 h 2563200"/>
              <a:gd name="connsiteX55" fmla="*/ 843395 w 4140995"/>
              <a:gd name="connsiteY55" fmla="*/ 2412000 h 2563200"/>
              <a:gd name="connsiteX56" fmla="*/ 864995 w 4140995"/>
              <a:gd name="connsiteY56" fmla="*/ 2426400 h 2563200"/>
              <a:gd name="connsiteX57" fmla="*/ 908195 w 4140995"/>
              <a:gd name="connsiteY57" fmla="*/ 2440800 h 2563200"/>
              <a:gd name="connsiteX58" fmla="*/ 929795 w 4140995"/>
              <a:gd name="connsiteY58" fmla="*/ 2455200 h 2563200"/>
              <a:gd name="connsiteX59" fmla="*/ 965795 w 4140995"/>
              <a:gd name="connsiteY59" fmla="*/ 2462400 h 2563200"/>
              <a:gd name="connsiteX60" fmla="*/ 1052195 w 4140995"/>
              <a:gd name="connsiteY60" fmla="*/ 2484000 h 2563200"/>
              <a:gd name="connsiteX61" fmla="*/ 1095395 w 4140995"/>
              <a:gd name="connsiteY61" fmla="*/ 2498400 h 2563200"/>
              <a:gd name="connsiteX62" fmla="*/ 1131395 w 4140995"/>
              <a:gd name="connsiteY62" fmla="*/ 2505600 h 2563200"/>
              <a:gd name="connsiteX63" fmla="*/ 1196195 w 4140995"/>
              <a:gd name="connsiteY63" fmla="*/ 2527200 h 2563200"/>
              <a:gd name="connsiteX64" fmla="*/ 1239395 w 4140995"/>
              <a:gd name="connsiteY64" fmla="*/ 2541600 h 2563200"/>
              <a:gd name="connsiteX65" fmla="*/ 1275395 w 4140995"/>
              <a:gd name="connsiteY65" fmla="*/ 2548800 h 2563200"/>
              <a:gd name="connsiteX66" fmla="*/ 1296995 w 4140995"/>
              <a:gd name="connsiteY66" fmla="*/ 2556000 h 2563200"/>
              <a:gd name="connsiteX67" fmla="*/ 1347395 w 4140995"/>
              <a:gd name="connsiteY67" fmla="*/ 2563200 h 2563200"/>
              <a:gd name="connsiteX68" fmla="*/ 1419395 w 4140995"/>
              <a:gd name="connsiteY68" fmla="*/ 2556000 h 2563200"/>
              <a:gd name="connsiteX69" fmla="*/ 1505795 w 4140995"/>
              <a:gd name="connsiteY69" fmla="*/ 2541600 h 2563200"/>
              <a:gd name="connsiteX70" fmla="*/ 1563395 w 4140995"/>
              <a:gd name="connsiteY70" fmla="*/ 2534400 h 2563200"/>
              <a:gd name="connsiteX71" fmla="*/ 1656995 w 4140995"/>
              <a:gd name="connsiteY71" fmla="*/ 2520000 h 2563200"/>
              <a:gd name="connsiteX72" fmla="*/ 2124995 w 4140995"/>
              <a:gd name="connsiteY72" fmla="*/ 2498400 h 2563200"/>
              <a:gd name="connsiteX73" fmla="*/ 2607395 w 4140995"/>
              <a:gd name="connsiteY73" fmla="*/ 2505600 h 2563200"/>
              <a:gd name="connsiteX74" fmla="*/ 2679395 w 4140995"/>
              <a:gd name="connsiteY74" fmla="*/ 2520000 h 2563200"/>
              <a:gd name="connsiteX75" fmla="*/ 2736995 w 4140995"/>
              <a:gd name="connsiteY75" fmla="*/ 2527200 h 2563200"/>
              <a:gd name="connsiteX76" fmla="*/ 2873795 w 4140995"/>
              <a:gd name="connsiteY76" fmla="*/ 2520000 h 2563200"/>
              <a:gd name="connsiteX77" fmla="*/ 2924195 w 4140995"/>
              <a:gd name="connsiteY77" fmla="*/ 2505600 h 2563200"/>
              <a:gd name="connsiteX78" fmla="*/ 2988995 w 4140995"/>
              <a:gd name="connsiteY78" fmla="*/ 2491200 h 2563200"/>
              <a:gd name="connsiteX79" fmla="*/ 3068195 w 4140995"/>
              <a:gd name="connsiteY79" fmla="*/ 2462400 h 2563200"/>
              <a:gd name="connsiteX80" fmla="*/ 3248195 w 4140995"/>
              <a:gd name="connsiteY80" fmla="*/ 2426400 h 2563200"/>
              <a:gd name="connsiteX81" fmla="*/ 3428195 w 4140995"/>
              <a:gd name="connsiteY81" fmla="*/ 2397600 h 2563200"/>
              <a:gd name="connsiteX82" fmla="*/ 3471395 w 4140995"/>
              <a:gd name="connsiteY82" fmla="*/ 2390400 h 2563200"/>
              <a:gd name="connsiteX83" fmla="*/ 3608195 w 4140995"/>
              <a:gd name="connsiteY83" fmla="*/ 2376000 h 2563200"/>
              <a:gd name="connsiteX84" fmla="*/ 3701795 w 4140995"/>
              <a:gd name="connsiteY84" fmla="*/ 2361600 h 2563200"/>
              <a:gd name="connsiteX85" fmla="*/ 3802595 w 4140995"/>
              <a:gd name="connsiteY85" fmla="*/ 2332800 h 2563200"/>
              <a:gd name="connsiteX86" fmla="*/ 3838595 w 4140995"/>
              <a:gd name="connsiteY86" fmla="*/ 2318400 h 2563200"/>
              <a:gd name="connsiteX87" fmla="*/ 3860195 w 4140995"/>
              <a:gd name="connsiteY87" fmla="*/ 2296800 h 2563200"/>
              <a:gd name="connsiteX88" fmla="*/ 3896195 w 4140995"/>
              <a:gd name="connsiteY88" fmla="*/ 2268000 h 2563200"/>
              <a:gd name="connsiteX89" fmla="*/ 3924995 w 4140995"/>
              <a:gd name="connsiteY89" fmla="*/ 2232000 h 2563200"/>
              <a:gd name="connsiteX90" fmla="*/ 3946595 w 4140995"/>
              <a:gd name="connsiteY90" fmla="*/ 2196000 h 2563200"/>
              <a:gd name="connsiteX91" fmla="*/ 3975395 w 4140995"/>
              <a:gd name="connsiteY91" fmla="*/ 2152800 h 2563200"/>
              <a:gd name="connsiteX92" fmla="*/ 4032995 w 4140995"/>
              <a:gd name="connsiteY92" fmla="*/ 2052000 h 2563200"/>
              <a:gd name="connsiteX93" fmla="*/ 4090595 w 4140995"/>
              <a:gd name="connsiteY93" fmla="*/ 1886400 h 2563200"/>
              <a:gd name="connsiteX94" fmla="*/ 4119395 w 4140995"/>
              <a:gd name="connsiteY94" fmla="*/ 1728000 h 2563200"/>
              <a:gd name="connsiteX95" fmla="*/ 4140995 w 4140995"/>
              <a:gd name="connsiteY95" fmla="*/ 1382400 h 2563200"/>
              <a:gd name="connsiteX96" fmla="*/ 4133795 w 4140995"/>
              <a:gd name="connsiteY96" fmla="*/ 972000 h 2563200"/>
              <a:gd name="connsiteX97" fmla="*/ 4126595 w 4140995"/>
              <a:gd name="connsiteY97" fmla="*/ 928800 h 2563200"/>
              <a:gd name="connsiteX98" fmla="*/ 4112195 w 4140995"/>
              <a:gd name="connsiteY98" fmla="*/ 792000 h 2563200"/>
              <a:gd name="connsiteX99" fmla="*/ 4090595 w 4140995"/>
              <a:gd name="connsiteY99" fmla="*/ 590400 h 2563200"/>
              <a:gd name="connsiteX100" fmla="*/ 4083395 w 4140995"/>
              <a:gd name="connsiteY100" fmla="*/ 525600 h 2563200"/>
              <a:gd name="connsiteX101" fmla="*/ 4068995 w 4140995"/>
              <a:gd name="connsiteY101" fmla="*/ 460800 h 2563200"/>
              <a:gd name="connsiteX102" fmla="*/ 4047395 w 4140995"/>
              <a:gd name="connsiteY102" fmla="*/ 352800 h 2563200"/>
              <a:gd name="connsiteX103" fmla="*/ 4032995 w 4140995"/>
              <a:gd name="connsiteY103" fmla="*/ 237600 h 2563200"/>
              <a:gd name="connsiteX104" fmla="*/ 4025795 w 4140995"/>
              <a:gd name="connsiteY104" fmla="*/ 144000 h 2563200"/>
              <a:gd name="connsiteX105" fmla="*/ 4018595 w 4140995"/>
              <a:gd name="connsiteY105" fmla="*/ 86400 h 2563200"/>
              <a:gd name="connsiteX106" fmla="*/ 3996995 w 4140995"/>
              <a:gd name="connsiteY106" fmla="*/ 0 h 2563200"/>
              <a:gd name="connsiteX107" fmla="*/ 3903395 w 4140995"/>
              <a:gd name="connsiteY107" fmla="*/ 21600 h 2563200"/>
              <a:gd name="connsiteX108" fmla="*/ 3867395 w 4140995"/>
              <a:gd name="connsiteY108" fmla="*/ 28800 h 2563200"/>
              <a:gd name="connsiteX109" fmla="*/ 3672995 w 4140995"/>
              <a:gd name="connsiteY109" fmla="*/ 43200 h 2563200"/>
              <a:gd name="connsiteX110" fmla="*/ 3564995 w 4140995"/>
              <a:gd name="connsiteY110" fmla="*/ 50400 h 2563200"/>
              <a:gd name="connsiteX111" fmla="*/ 2974595 w 4140995"/>
              <a:gd name="connsiteY111" fmla="*/ 43200 h 2563200"/>
              <a:gd name="connsiteX112" fmla="*/ 2952995 w 4140995"/>
              <a:gd name="connsiteY112" fmla="*/ 36000 h 2563200"/>
              <a:gd name="connsiteX113" fmla="*/ 2902595 w 4140995"/>
              <a:gd name="connsiteY113" fmla="*/ 21600 h 2563200"/>
              <a:gd name="connsiteX114" fmla="*/ 2873795 w 4140995"/>
              <a:gd name="connsiteY114" fmla="*/ 7200 h 2563200"/>
              <a:gd name="connsiteX115" fmla="*/ 2765795 w 4140995"/>
              <a:gd name="connsiteY115" fmla="*/ 28800 h 2563200"/>
              <a:gd name="connsiteX116" fmla="*/ 1541795 w 4140995"/>
              <a:gd name="connsiteY116" fmla="*/ 57600 h 2563200"/>
              <a:gd name="connsiteX117" fmla="*/ 1512995 w 4140995"/>
              <a:gd name="connsiteY117" fmla="*/ 64800 h 2563200"/>
              <a:gd name="connsiteX118" fmla="*/ 1476995 w 4140995"/>
              <a:gd name="connsiteY118" fmla="*/ 72000 h 2563200"/>
              <a:gd name="connsiteX119" fmla="*/ 1412195 w 4140995"/>
              <a:gd name="connsiteY119" fmla="*/ 86400 h 2563200"/>
              <a:gd name="connsiteX120" fmla="*/ 1246595 w 4140995"/>
              <a:gd name="connsiteY120" fmla="*/ 100800 h 2563200"/>
              <a:gd name="connsiteX121" fmla="*/ 1138595 w 4140995"/>
              <a:gd name="connsiteY121" fmla="*/ 115200 h 2563200"/>
              <a:gd name="connsiteX122" fmla="*/ 850595 w 4140995"/>
              <a:gd name="connsiteY122" fmla="*/ 108000 h 2563200"/>
              <a:gd name="connsiteX123" fmla="*/ 821795 w 4140995"/>
              <a:gd name="connsiteY123" fmla="*/ 100800 h 2563200"/>
              <a:gd name="connsiteX124" fmla="*/ 749795 w 4140995"/>
              <a:gd name="connsiteY124" fmla="*/ 93600 h 2563200"/>
              <a:gd name="connsiteX125" fmla="*/ 692195 w 4140995"/>
              <a:gd name="connsiteY125" fmla="*/ 100800 h 2563200"/>
              <a:gd name="connsiteX126" fmla="*/ 620195 w 4140995"/>
              <a:gd name="connsiteY126" fmla="*/ 115200 h 2563200"/>
              <a:gd name="connsiteX127" fmla="*/ 598595 w 4140995"/>
              <a:gd name="connsiteY127" fmla="*/ 122400 h 2563200"/>
              <a:gd name="connsiteX128" fmla="*/ 569795 w 4140995"/>
              <a:gd name="connsiteY128" fmla="*/ 108000 h 25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40995" h="2563200">
                <a:moveTo>
                  <a:pt x="569795" y="108000"/>
                </a:moveTo>
                <a:lnTo>
                  <a:pt x="569795" y="108000"/>
                </a:lnTo>
                <a:cubicBezTo>
                  <a:pt x="550595" y="120000"/>
                  <a:pt x="531752" y="132592"/>
                  <a:pt x="512195" y="144000"/>
                </a:cubicBezTo>
                <a:cubicBezTo>
                  <a:pt x="467575" y="170028"/>
                  <a:pt x="490033" y="147712"/>
                  <a:pt x="432995" y="187200"/>
                </a:cubicBezTo>
                <a:cubicBezTo>
                  <a:pt x="417583" y="197870"/>
                  <a:pt x="405151" y="212451"/>
                  <a:pt x="389795" y="223200"/>
                </a:cubicBezTo>
                <a:cubicBezTo>
                  <a:pt x="357072" y="246106"/>
                  <a:pt x="317240" y="259755"/>
                  <a:pt x="288995" y="288000"/>
                </a:cubicBezTo>
                <a:cubicBezTo>
                  <a:pt x="279395" y="297600"/>
                  <a:pt x="270956" y="308522"/>
                  <a:pt x="260195" y="316800"/>
                </a:cubicBezTo>
                <a:cubicBezTo>
                  <a:pt x="239619" y="332628"/>
                  <a:pt x="211333" y="339508"/>
                  <a:pt x="195395" y="360000"/>
                </a:cubicBezTo>
                <a:lnTo>
                  <a:pt x="144995" y="424800"/>
                </a:lnTo>
                <a:cubicBezTo>
                  <a:pt x="135501" y="436884"/>
                  <a:pt x="127061" y="449934"/>
                  <a:pt x="116195" y="460800"/>
                </a:cubicBezTo>
                <a:cubicBezTo>
                  <a:pt x="108995" y="468000"/>
                  <a:pt x="100434" y="474058"/>
                  <a:pt x="94595" y="482400"/>
                </a:cubicBezTo>
                <a:cubicBezTo>
                  <a:pt x="83499" y="498252"/>
                  <a:pt x="75936" y="516321"/>
                  <a:pt x="65795" y="532800"/>
                </a:cubicBezTo>
                <a:cubicBezTo>
                  <a:pt x="56725" y="547539"/>
                  <a:pt x="44735" y="560520"/>
                  <a:pt x="36995" y="576000"/>
                </a:cubicBezTo>
                <a:cubicBezTo>
                  <a:pt x="4801" y="640388"/>
                  <a:pt x="14983" y="613235"/>
                  <a:pt x="995" y="655200"/>
                </a:cubicBezTo>
                <a:cubicBezTo>
                  <a:pt x="3110" y="733443"/>
                  <a:pt x="-8480" y="862099"/>
                  <a:pt x="15395" y="957600"/>
                </a:cubicBezTo>
                <a:cubicBezTo>
                  <a:pt x="17236" y="964963"/>
                  <a:pt x="20195" y="972000"/>
                  <a:pt x="22595" y="979200"/>
                </a:cubicBezTo>
                <a:cubicBezTo>
                  <a:pt x="24995" y="1015200"/>
                  <a:pt x="26205" y="1051299"/>
                  <a:pt x="29795" y="1087200"/>
                </a:cubicBezTo>
                <a:cubicBezTo>
                  <a:pt x="31013" y="1099377"/>
                  <a:pt x="35378" y="1111070"/>
                  <a:pt x="36995" y="1123200"/>
                </a:cubicBezTo>
                <a:cubicBezTo>
                  <a:pt x="40183" y="1147108"/>
                  <a:pt x="40527" y="1171361"/>
                  <a:pt x="44195" y="1195200"/>
                </a:cubicBezTo>
                <a:cubicBezTo>
                  <a:pt x="45349" y="1202701"/>
                  <a:pt x="49310" y="1209503"/>
                  <a:pt x="51395" y="1216800"/>
                </a:cubicBezTo>
                <a:cubicBezTo>
                  <a:pt x="54113" y="1226315"/>
                  <a:pt x="55752" y="1236122"/>
                  <a:pt x="58595" y="1245600"/>
                </a:cubicBezTo>
                <a:cubicBezTo>
                  <a:pt x="62957" y="1260139"/>
                  <a:pt x="68195" y="1274400"/>
                  <a:pt x="72995" y="1288800"/>
                </a:cubicBezTo>
                <a:lnTo>
                  <a:pt x="87395" y="1332000"/>
                </a:lnTo>
                <a:cubicBezTo>
                  <a:pt x="89795" y="1339200"/>
                  <a:pt x="92754" y="1346237"/>
                  <a:pt x="94595" y="1353600"/>
                </a:cubicBezTo>
                <a:cubicBezTo>
                  <a:pt x="99395" y="1372800"/>
                  <a:pt x="98017" y="1394733"/>
                  <a:pt x="108995" y="1411200"/>
                </a:cubicBezTo>
                <a:cubicBezTo>
                  <a:pt x="118595" y="1425600"/>
                  <a:pt x="125557" y="1442162"/>
                  <a:pt x="137795" y="1454400"/>
                </a:cubicBezTo>
                <a:cubicBezTo>
                  <a:pt x="144995" y="1461600"/>
                  <a:pt x="152876" y="1468178"/>
                  <a:pt x="159395" y="1476000"/>
                </a:cubicBezTo>
                <a:cubicBezTo>
                  <a:pt x="164935" y="1482648"/>
                  <a:pt x="167676" y="1491481"/>
                  <a:pt x="173795" y="1497600"/>
                </a:cubicBezTo>
                <a:cubicBezTo>
                  <a:pt x="179914" y="1503719"/>
                  <a:pt x="188747" y="1506460"/>
                  <a:pt x="195395" y="1512000"/>
                </a:cubicBezTo>
                <a:cubicBezTo>
                  <a:pt x="203217" y="1518519"/>
                  <a:pt x="209173" y="1527081"/>
                  <a:pt x="216995" y="1533600"/>
                </a:cubicBezTo>
                <a:cubicBezTo>
                  <a:pt x="223643" y="1539140"/>
                  <a:pt x="231947" y="1542460"/>
                  <a:pt x="238595" y="1548000"/>
                </a:cubicBezTo>
                <a:cubicBezTo>
                  <a:pt x="262480" y="1567904"/>
                  <a:pt x="254981" y="1570593"/>
                  <a:pt x="281795" y="1584000"/>
                </a:cubicBezTo>
                <a:cubicBezTo>
                  <a:pt x="288583" y="1587394"/>
                  <a:pt x="296607" y="1587806"/>
                  <a:pt x="303395" y="1591200"/>
                </a:cubicBezTo>
                <a:cubicBezTo>
                  <a:pt x="330209" y="1604607"/>
                  <a:pt x="322710" y="1607296"/>
                  <a:pt x="346595" y="1627200"/>
                </a:cubicBezTo>
                <a:cubicBezTo>
                  <a:pt x="353243" y="1632740"/>
                  <a:pt x="360995" y="1636800"/>
                  <a:pt x="368195" y="1641600"/>
                </a:cubicBezTo>
                <a:cubicBezTo>
                  <a:pt x="372995" y="1648800"/>
                  <a:pt x="376476" y="1657081"/>
                  <a:pt x="382595" y="1663200"/>
                </a:cubicBezTo>
                <a:cubicBezTo>
                  <a:pt x="388714" y="1669319"/>
                  <a:pt x="398497" y="1671088"/>
                  <a:pt x="404195" y="1677600"/>
                </a:cubicBezTo>
                <a:cubicBezTo>
                  <a:pt x="415592" y="1690625"/>
                  <a:pt x="423395" y="1706400"/>
                  <a:pt x="432995" y="1720800"/>
                </a:cubicBezTo>
                <a:cubicBezTo>
                  <a:pt x="437795" y="1728000"/>
                  <a:pt x="444659" y="1734191"/>
                  <a:pt x="447395" y="1742400"/>
                </a:cubicBezTo>
                <a:cubicBezTo>
                  <a:pt x="449795" y="1749600"/>
                  <a:pt x="450909" y="1757366"/>
                  <a:pt x="454595" y="1764000"/>
                </a:cubicBezTo>
                <a:lnTo>
                  <a:pt x="497795" y="1828800"/>
                </a:lnTo>
                <a:lnTo>
                  <a:pt x="512195" y="1850400"/>
                </a:lnTo>
                <a:cubicBezTo>
                  <a:pt x="516995" y="1857600"/>
                  <a:pt x="520476" y="1865881"/>
                  <a:pt x="526595" y="1872000"/>
                </a:cubicBezTo>
                <a:cubicBezTo>
                  <a:pt x="542519" y="1887924"/>
                  <a:pt x="552571" y="1895152"/>
                  <a:pt x="562595" y="1915200"/>
                </a:cubicBezTo>
                <a:cubicBezTo>
                  <a:pt x="565989" y="1921988"/>
                  <a:pt x="566109" y="1930166"/>
                  <a:pt x="569795" y="1936800"/>
                </a:cubicBezTo>
                <a:lnTo>
                  <a:pt x="612995" y="2001600"/>
                </a:lnTo>
                <a:cubicBezTo>
                  <a:pt x="617795" y="2008800"/>
                  <a:pt x="624659" y="2014991"/>
                  <a:pt x="627395" y="2023200"/>
                </a:cubicBezTo>
                <a:cubicBezTo>
                  <a:pt x="632195" y="2037600"/>
                  <a:pt x="638818" y="2051516"/>
                  <a:pt x="641795" y="2066400"/>
                </a:cubicBezTo>
                <a:cubicBezTo>
                  <a:pt x="642834" y="2071593"/>
                  <a:pt x="649869" y="2114512"/>
                  <a:pt x="656195" y="2124000"/>
                </a:cubicBezTo>
                <a:cubicBezTo>
                  <a:pt x="661843" y="2132472"/>
                  <a:pt x="670595" y="2138400"/>
                  <a:pt x="677795" y="2145600"/>
                </a:cubicBezTo>
                <a:cubicBezTo>
                  <a:pt x="680195" y="2152800"/>
                  <a:pt x="683747" y="2159714"/>
                  <a:pt x="684995" y="2167200"/>
                </a:cubicBezTo>
                <a:cubicBezTo>
                  <a:pt x="687261" y="2180796"/>
                  <a:pt x="687338" y="2231898"/>
                  <a:pt x="699395" y="2253600"/>
                </a:cubicBezTo>
                <a:cubicBezTo>
                  <a:pt x="707800" y="2268729"/>
                  <a:pt x="718595" y="2282400"/>
                  <a:pt x="728195" y="2296800"/>
                </a:cubicBezTo>
                <a:lnTo>
                  <a:pt x="742595" y="2318400"/>
                </a:lnTo>
                <a:cubicBezTo>
                  <a:pt x="759909" y="2344371"/>
                  <a:pt x="770604" y="2363472"/>
                  <a:pt x="800195" y="2383200"/>
                </a:cubicBezTo>
                <a:lnTo>
                  <a:pt x="843395" y="2412000"/>
                </a:lnTo>
                <a:cubicBezTo>
                  <a:pt x="850595" y="2416800"/>
                  <a:pt x="856786" y="2423664"/>
                  <a:pt x="864995" y="2426400"/>
                </a:cubicBezTo>
                <a:cubicBezTo>
                  <a:pt x="879395" y="2431200"/>
                  <a:pt x="895565" y="2432380"/>
                  <a:pt x="908195" y="2440800"/>
                </a:cubicBezTo>
                <a:cubicBezTo>
                  <a:pt x="915395" y="2445600"/>
                  <a:pt x="921693" y="2452162"/>
                  <a:pt x="929795" y="2455200"/>
                </a:cubicBezTo>
                <a:cubicBezTo>
                  <a:pt x="941253" y="2459497"/>
                  <a:pt x="954073" y="2458884"/>
                  <a:pt x="965795" y="2462400"/>
                </a:cubicBezTo>
                <a:cubicBezTo>
                  <a:pt x="1050488" y="2487808"/>
                  <a:pt x="945753" y="2468794"/>
                  <a:pt x="1052195" y="2484000"/>
                </a:cubicBezTo>
                <a:cubicBezTo>
                  <a:pt x="1066595" y="2488800"/>
                  <a:pt x="1080751" y="2494406"/>
                  <a:pt x="1095395" y="2498400"/>
                </a:cubicBezTo>
                <a:cubicBezTo>
                  <a:pt x="1107201" y="2501620"/>
                  <a:pt x="1119628" y="2502238"/>
                  <a:pt x="1131395" y="2505600"/>
                </a:cubicBezTo>
                <a:cubicBezTo>
                  <a:pt x="1153287" y="2511855"/>
                  <a:pt x="1174595" y="2520000"/>
                  <a:pt x="1196195" y="2527200"/>
                </a:cubicBezTo>
                <a:cubicBezTo>
                  <a:pt x="1210595" y="2532000"/>
                  <a:pt x="1224511" y="2538623"/>
                  <a:pt x="1239395" y="2541600"/>
                </a:cubicBezTo>
                <a:cubicBezTo>
                  <a:pt x="1251395" y="2544000"/>
                  <a:pt x="1263523" y="2545832"/>
                  <a:pt x="1275395" y="2548800"/>
                </a:cubicBezTo>
                <a:cubicBezTo>
                  <a:pt x="1282758" y="2550641"/>
                  <a:pt x="1289553" y="2554512"/>
                  <a:pt x="1296995" y="2556000"/>
                </a:cubicBezTo>
                <a:cubicBezTo>
                  <a:pt x="1313636" y="2559328"/>
                  <a:pt x="1330595" y="2560800"/>
                  <a:pt x="1347395" y="2563200"/>
                </a:cubicBezTo>
                <a:cubicBezTo>
                  <a:pt x="1371395" y="2560800"/>
                  <a:pt x="1395496" y="2559259"/>
                  <a:pt x="1419395" y="2556000"/>
                </a:cubicBezTo>
                <a:cubicBezTo>
                  <a:pt x="1448325" y="2552055"/>
                  <a:pt x="1476921" y="2545931"/>
                  <a:pt x="1505795" y="2541600"/>
                </a:cubicBezTo>
                <a:cubicBezTo>
                  <a:pt x="1524930" y="2538730"/>
                  <a:pt x="1544240" y="2537136"/>
                  <a:pt x="1563395" y="2534400"/>
                </a:cubicBezTo>
                <a:cubicBezTo>
                  <a:pt x="1594645" y="2529936"/>
                  <a:pt x="1625547" y="2522735"/>
                  <a:pt x="1656995" y="2520000"/>
                </a:cubicBezTo>
                <a:cubicBezTo>
                  <a:pt x="1822622" y="2505598"/>
                  <a:pt x="1959259" y="2503579"/>
                  <a:pt x="2124995" y="2498400"/>
                </a:cubicBezTo>
                <a:lnTo>
                  <a:pt x="2607395" y="2505600"/>
                </a:lnTo>
                <a:cubicBezTo>
                  <a:pt x="2645321" y="2506639"/>
                  <a:pt x="2646624" y="2514538"/>
                  <a:pt x="2679395" y="2520000"/>
                </a:cubicBezTo>
                <a:cubicBezTo>
                  <a:pt x="2698481" y="2523181"/>
                  <a:pt x="2717795" y="2524800"/>
                  <a:pt x="2736995" y="2527200"/>
                </a:cubicBezTo>
                <a:cubicBezTo>
                  <a:pt x="2782595" y="2524800"/>
                  <a:pt x="2828433" y="2525234"/>
                  <a:pt x="2873795" y="2520000"/>
                </a:cubicBezTo>
                <a:cubicBezTo>
                  <a:pt x="2891152" y="2517997"/>
                  <a:pt x="2907244" y="2509838"/>
                  <a:pt x="2924195" y="2505600"/>
                </a:cubicBezTo>
                <a:cubicBezTo>
                  <a:pt x="2945661" y="2500233"/>
                  <a:pt x="2967801" y="2497558"/>
                  <a:pt x="2988995" y="2491200"/>
                </a:cubicBezTo>
                <a:cubicBezTo>
                  <a:pt x="3015902" y="2483128"/>
                  <a:pt x="3040942" y="2469213"/>
                  <a:pt x="3068195" y="2462400"/>
                </a:cubicBezTo>
                <a:cubicBezTo>
                  <a:pt x="3127556" y="2447560"/>
                  <a:pt x="3187975" y="2437240"/>
                  <a:pt x="3248195" y="2426400"/>
                </a:cubicBezTo>
                <a:cubicBezTo>
                  <a:pt x="3307997" y="2415636"/>
                  <a:pt x="3368207" y="2407275"/>
                  <a:pt x="3428195" y="2397600"/>
                </a:cubicBezTo>
                <a:cubicBezTo>
                  <a:pt x="3442607" y="2395275"/>
                  <a:pt x="3456877" y="2391928"/>
                  <a:pt x="3471395" y="2390400"/>
                </a:cubicBezTo>
                <a:lnTo>
                  <a:pt x="3608195" y="2376000"/>
                </a:lnTo>
                <a:cubicBezTo>
                  <a:pt x="3638305" y="2372526"/>
                  <a:pt x="3671742" y="2366609"/>
                  <a:pt x="3701795" y="2361600"/>
                </a:cubicBezTo>
                <a:cubicBezTo>
                  <a:pt x="3783461" y="2328934"/>
                  <a:pt x="3682169" y="2367207"/>
                  <a:pt x="3802595" y="2332800"/>
                </a:cubicBezTo>
                <a:cubicBezTo>
                  <a:pt x="3815022" y="2329249"/>
                  <a:pt x="3826595" y="2323200"/>
                  <a:pt x="3838595" y="2318400"/>
                </a:cubicBezTo>
                <a:cubicBezTo>
                  <a:pt x="3845795" y="2311200"/>
                  <a:pt x="3852532" y="2303505"/>
                  <a:pt x="3860195" y="2296800"/>
                </a:cubicBezTo>
                <a:cubicBezTo>
                  <a:pt x="3871760" y="2286680"/>
                  <a:pt x="3885329" y="2278866"/>
                  <a:pt x="3896195" y="2268000"/>
                </a:cubicBezTo>
                <a:cubicBezTo>
                  <a:pt x="3907061" y="2257134"/>
                  <a:pt x="3916182" y="2244590"/>
                  <a:pt x="3924995" y="2232000"/>
                </a:cubicBezTo>
                <a:cubicBezTo>
                  <a:pt x="3933020" y="2220535"/>
                  <a:pt x="3939082" y="2207806"/>
                  <a:pt x="3946595" y="2196000"/>
                </a:cubicBezTo>
                <a:cubicBezTo>
                  <a:pt x="3955887" y="2181399"/>
                  <a:pt x="3966222" y="2167476"/>
                  <a:pt x="3975395" y="2152800"/>
                </a:cubicBezTo>
                <a:cubicBezTo>
                  <a:pt x="3976498" y="2151036"/>
                  <a:pt x="4024339" y="2075370"/>
                  <a:pt x="4032995" y="2052000"/>
                </a:cubicBezTo>
                <a:cubicBezTo>
                  <a:pt x="4053293" y="1997194"/>
                  <a:pt x="4079133" y="1943709"/>
                  <a:pt x="4090595" y="1886400"/>
                </a:cubicBezTo>
                <a:cubicBezTo>
                  <a:pt x="4096758" y="1855587"/>
                  <a:pt x="4115677" y="1771372"/>
                  <a:pt x="4119395" y="1728000"/>
                </a:cubicBezTo>
                <a:cubicBezTo>
                  <a:pt x="4132228" y="1578277"/>
                  <a:pt x="4133991" y="1522483"/>
                  <a:pt x="4140995" y="1382400"/>
                </a:cubicBezTo>
                <a:cubicBezTo>
                  <a:pt x="4138595" y="1245600"/>
                  <a:pt x="4138136" y="1108752"/>
                  <a:pt x="4133795" y="972000"/>
                </a:cubicBezTo>
                <a:cubicBezTo>
                  <a:pt x="4133332" y="957409"/>
                  <a:pt x="4128334" y="943295"/>
                  <a:pt x="4126595" y="928800"/>
                </a:cubicBezTo>
                <a:cubicBezTo>
                  <a:pt x="4121132" y="883275"/>
                  <a:pt x="4116612" y="837639"/>
                  <a:pt x="4112195" y="792000"/>
                </a:cubicBezTo>
                <a:cubicBezTo>
                  <a:pt x="4090865" y="571586"/>
                  <a:pt x="4123198" y="862089"/>
                  <a:pt x="4090595" y="590400"/>
                </a:cubicBezTo>
                <a:cubicBezTo>
                  <a:pt x="4088006" y="568822"/>
                  <a:pt x="4086968" y="547037"/>
                  <a:pt x="4083395" y="525600"/>
                </a:cubicBezTo>
                <a:cubicBezTo>
                  <a:pt x="4079757" y="503774"/>
                  <a:pt x="4072840" y="482590"/>
                  <a:pt x="4068995" y="460800"/>
                </a:cubicBezTo>
                <a:cubicBezTo>
                  <a:pt x="4049540" y="350556"/>
                  <a:pt x="4076220" y="453687"/>
                  <a:pt x="4047395" y="352800"/>
                </a:cubicBezTo>
                <a:cubicBezTo>
                  <a:pt x="4042595" y="314400"/>
                  <a:pt x="4036977" y="276093"/>
                  <a:pt x="4032995" y="237600"/>
                </a:cubicBezTo>
                <a:cubicBezTo>
                  <a:pt x="4029775" y="206474"/>
                  <a:pt x="4028762" y="175151"/>
                  <a:pt x="4025795" y="144000"/>
                </a:cubicBezTo>
                <a:cubicBezTo>
                  <a:pt x="4023960" y="124738"/>
                  <a:pt x="4020856" y="105617"/>
                  <a:pt x="4018595" y="86400"/>
                </a:cubicBezTo>
                <a:cubicBezTo>
                  <a:pt x="4009857" y="12126"/>
                  <a:pt x="4023682" y="40031"/>
                  <a:pt x="3996995" y="0"/>
                </a:cubicBezTo>
                <a:cubicBezTo>
                  <a:pt x="3937517" y="23791"/>
                  <a:pt x="3982072" y="9496"/>
                  <a:pt x="3903395" y="21600"/>
                </a:cubicBezTo>
                <a:cubicBezTo>
                  <a:pt x="3891300" y="23461"/>
                  <a:pt x="3879579" y="27658"/>
                  <a:pt x="3867395" y="28800"/>
                </a:cubicBezTo>
                <a:cubicBezTo>
                  <a:pt x="3802701" y="34865"/>
                  <a:pt x="3737807" y="38571"/>
                  <a:pt x="3672995" y="43200"/>
                </a:cubicBezTo>
                <a:lnTo>
                  <a:pt x="3564995" y="50400"/>
                </a:lnTo>
                <a:lnTo>
                  <a:pt x="2974595" y="43200"/>
                </a:lnTo>
                <a:cubicBezTo>
                  <a:pt x="2967008" y="43021"/>
                  <a:pt x="2960292" y="38085"/>
                  <a:pt x="2952995" y="36000"/>
                </a:cubicBezTo>
                <a:cubicBezTo>
                  <a:pt x="2934727" y="30780"/>
                  <a:pt x="2919858" y="28998"/>
                  <a:pt x="2902595" y="21600"/>
                </a:cubicBezTo>
                <a:cubicBezTo>
                  <a:pt x="2892730" y="17372"/>
                  <a:pt x="2883395" y="12000"/>
                  <a:pt x="2873795" y="7200"/>
                </a:cubicBezTo>
                <a:cubicBezTo>
                  <a:pt x="2835362" y="16808"/>
                  <a:pt x="2810263" y="23747"/>
                  <a:pt x="2765795" y="28800"/>
                </a:cubicBezTo>
                <a:cubicBezTo>
                  <a:pt x="2321506" y="79287"/>
                  <a:pt x="2108390" y="53464"/>
                  <a:pt x="1541795" y="57600"/>
                </a:cubicBezTo>
                <a:cubicBezTo>
                  <a:pt x="1532195" y="60000"/>
                  <a:pt x="1522655" y="62653"/>
                  <a:pt x="1512995" y="64800"/>
                </a:cubicBezTo>
                <a:cubicBezTo>
                  <a:pt x="1501049" y="67455"/>
                  <a:pt x="1488867" y="69032"/>
                  <a:pt x="1476995" y="72000"/>
                </a:cubicBezTo>
                <a:cubicBezTo>
                  <a:pt x="1419829" y="86291"/>
                  <a:pt x="1504653" y="73192"/>
                  <a:pt x="1412195" y="86400"/>
                </a:cubicBezTo>
                <a:cubicBezTo>
                  <a:pt x="1323849" y="99021"/>
                  <a:pt x="1364474" y="90550"/>
                  <a:pt x="1246595" y="100800"/>
                </a:cubicBezTo>
                <a:cubicBezTo>
                  <a:pt x="1222816" y="102868"/>
                  <a:pt x="1163718" y="111611"/>
                  <a:pt x="1138595" y="115200"/>
                </a:cubicBezTo>
                <a:cubicBezTo>
                  <a:pt x="1042595" y="112800"/>
                  <a:pt x="946526" y="112360"/>
                  <a:pt x="850595" y="108000"/>
                </a:cubicBezTo>
                <a:cubicBezTo>
                  <a:pt x="840710" y="107551"/>
                  <a:pt x="831591" y="102199"/>
                  <a:pt x="821795" y="100800"/>
                </a:cubicBezTo>
                <a:cubicBezTo>
                  <a:pt x="797918" y="97389"/>
                  <a:pt x="773795" y="96000"/>
                  <a:pt x="749795" y="93600"/>
                </a:cubicBezTo>
                <a:cubicBezTo>
                  <a:pt x="730595" y="96000"/>
                  <a:pt x="711281" y="97619"/>
                  <a:pt x="692195" y="100800"/>
                </a:cubicBezTo>
                <a:cubicBezTo>
                  <a:pt x="668053" y="104824"/>
                  <a:pt x="643414" y="107460"/>
                  <a:pt x="620195" y="115200"/>
                </a:cubicBezTo>
                <a:cubicBezTo>
                  <a:pt x="612995" y="117600"/>
                  <a:pt x="606108" y="121327"/>
                  <a:pt x="598595" y="122400"/>
                </a:cubicBezTo>
                <a:cubicBezTo>
                  <a:pt x="589091" y="123758"/>
                  <a:pt x="574595" y="110400"/>
                  <a:pt x="569795" y="10800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AEB0C8-07EB-402A-E8AB-0ADAE53F425C}"/>
              </a:ext>
            </a:extLst>
          </p:cNvPr>
          <p:cNvPicPr>
            <a:picLocks noChangeAspect="1"/>
          </p:cNvPicPr>
          <p:nvPr/>
        </p:nvPicPr>
        <p:blipFill>
          <a:blip r:embed="rId3"/>
          <a:stretch>
            <a:fillRect/>
          </a:stretch>
        </p:blipFill>
        <p:spPr>
          <a:xfrm>
            <a:off x="304800" y="2282883"/>
            <a:ext cx="2567413" cy="2558362"/>
          </a:xfrm>
          <a:prstGeom prst="rect">
            <a:avLst/>
          </a:prstGeom>
        </p:spPr>
      </p:pic>
      <p:sp>
        <p:nvSpPr>
          <p:cNvPr id="6" name="Title 4">
            <a:extLst>
              <a:ext uri="{FF2B5EF4-FFF2-40B4-BE49-F238E27FC236}">
                <a16:creationId xmlns:a16="http://schemas.microsoft.com/office/drawing/2014/main" id="{BA59028C-9D52-4FDA-C1E4-FA9DE4E170FB}"/>
              </a:ext>
            </a:extLst>
          </p:cNvPr>
          <p:cNvSpPr>
            <a:spLocks noGrp="1"/>
          </p:cNvSpPr>
          <p:nvPr>
            <p:ph type="title"/>
          </p:nvPr>
        </p:nvSpPr>
        <p:spPr>
          <a:xfrm>
            <a:off x="574556" y="195965"/>
            <a:ext cx="10515600" cy="1325563"/>
          </a:xfrm>
        </p:spPr>
        <p:txBody>
          <a:bodyPr/>
          <a:lstStyle/>
          <a:p>
            <a:r>
              <a:rPr lang="en-US" dirty="0"/>
              <a:t>Are there CSF compartments?</a:t>
            </a:r>
            <a:endParaRPr lang="nl-NL" dirty="0"/>
          </a:p>
        </p:txBody>
      </p:sp>
      <p:pic>
        <p:nvPicPr>
          <p:cNvPr id="8" name="Picture 7">
            <a:extLst>
              <a:ext uri="{FF2B5EF4-FFF2-40B4-BE49-F238E27FC236}">
                <a16:creationId xmlns:a16="http://schemas.microsoft.com/office/drawing/2014/main" id="{2CCFA2AD-B84B-C308-372F-A9A441898F9A}"/>
              </a:ext>
            </a:extLst>
          </p:cNvPr>
          <p:cNvPicPr>
            <a:picLocks noChangeAspect="1"/>
          </p:cNvPicPr>
          <p:nvPr/>
        </p:nvPicPr>
        <p:blipFill>
          <a:blip r:embed="rId4"/>
          <a:stretch>
            <a:fillRect/>
          </a:stretch>
        </p:blipFill>
        <p:spPr>
          <a:xfrm>
            <a:off x="6248400" y="2394549"/>
            <a:ext cx="2521136" cy="2394948"/>
          </a:xfrm>
          <a:prstGeom prst="rect">
            <a:avLst/>
          </a:prstGeom>
        </p:spPr>
      </p:pic>
      <p:pic>
        <p:nvPicPr>
          <p:cNvPr id="10" name="Picture 9">
            <a:extLst>
              <a:ext uri="{FF2B5EF4-FFF2-40B4-BE49-F238E27FC236}">
                <a16:creationId xmlns:a16="http://schemas.microsoft.com/office/drawing/2014/main" id="{3FF1FC80-252C-D916-2E16-F7C8760F6234}"/>
              </a:ext>
            </a:extLst>
          </p:cNvPr>
          <p:cNvPicPr>
            <a:picLocks noChangeAspect="1"/>
          </p:cNvPicPr>
          <p:nvPr/>
        </p:nvPicPr>
        <p:blipFill>
          <a:blip r:embed="rId5"/>
          <a:stretch>
            <a:fillRect/>
          </a:stretch>
        </p:blipFill>
        <p:spPr>
          <a:xfrm>
            <a:off x="9144000" y="2322548"/>
            <a:ext cx="2818325" cy="2466949"/>
          </a:xfrm>
          <a:prstGeom prst="rect">
            <a:avLst/>
          </a:prstGeom>
        </p:spPr>
      </p:pic>
      <p:sp>
        <p:nvSpPr>
          <p:cNvPr id="11" name="TextBox 10">
            <a:extLst>
              <a:ext uri="{FF2B5EF4-FFF2-40B4-BE49-F238E27FC236}">
                <a16:creationId xmlns:a16="http://schemas.microsoft.com/office/drawing/2014/main" id="{5BBFB1C9-F2B4-1DE3-DDF4-6B447919A131}"/>
              </a:ext>
            </a:extLst>
          </p:cNvPr>
          <p:cNvSpPr txBox="1"/>
          <p:nvPr/>
        </p:nvSpPr>
        <p:spPr>
          <a:xfrm>
            <a:off x="6331127" y="5178302"/>
            <a:ext cx="2665927" cy="369332"/>
          </a:xfrm>
          <a:prstGeom prst="rect">
            <a:avLst/>
          </a:prstGeom>
          <a:noFill/>
        </p:spPr>
        <p:txBody>
          <a:bodyPr wrap="square" rtlCol="0">
            <a:spAutoFit/>
          </a:bodyPr>
          <a:lstStyle/>
          <a:p>
            <a:r>
              <a:rPr lang="en-US" dirty="0"/>
              <a:t>Eide &amp; </a:t>
            </a:r>
            <a:r>
              <a:rPr lang="en-US" dirty="0" err="1"/>
              <a:t>Ringstad</a:t>
            </a:r>
            <a:r>
              <a:rPr lang="en-US" dirty="0"/>
              <a:t>, 2024</a:t>
            </a:r>
          </a:p>
        </p:txBody>
      </p:sp>
      <p:sp>
        <p:nvSpPr>
          <p:cNvPr id="12" name="TextBox 11">
            <a:extLst>
              <a:ext uri="{FF2B5EF4-FFF2-40B4-BE49-F238E27FC236}">
                <a16:creationId xmlns:a16="http://schemas.microsoft.com/office/drawing/2014/main" id="{3C765B1F-B8C8-4BAA-F4CD-826F0AEDA307}"/>
              </a:ext>
            </a:extLst>
          </p:cNvPr>
          <p:cNvSpPr txBox="1"/>
          <p:nvPr/>
        </p:nvSpPr>
        <p:spPr>
          <a:xfrm>
            <a:off x="9720672" y="5105400"/>
            <a:ext cx="2665927" cy="369332"/>
          </a:xfrm>
          <a:prstGeom prst="rect">
            <a:avLst/>
          </a:prstGeom>
          <a:noFill/>
        </p:spPr>
        <p:txBody>
          <a:bodyPr wrap="square" rtlCol="0">
            <a:spAutoFit/>
          </a:bodyPr>
          <a:lstStyle/>
          <a:p>
            <a:r>
              <a:rPr lang="en-US" dirty="0"/>
              <a:t>Smyth et al., 2024</a:t>
            </a:r>
          </a:p>
        </p:txBody>
      </p:sp>
      <p:pic>
        <p:nvPicPr>
          <p:cNvPr id="5" name="Picture 4">
            <a:extLst>
              <a:ext uri="{FF2B5EF4-FFF2-40B4-BE49-F238E27FC236}">
                <a16:creationId xmlns:a16="http://schemas.microsoft.com/office/drawing/2014/main" id="{07670FAF-1228-C45E-7511-91BF3F816AA3}"/>
              </a:ext>
            </a:extLst>
          </p:cNvPr>
          <p:cNvPicPr>
            <a:picLocks noChangeAspect="1"/>
          </p:cNvPicPr>
          <p:nvPr/>
        </p:nvPicPr>
        <p:blipFill>
          <a:blip r:embed="rId6"/>
          <a:stretch>
            <a:fillRect/>
          </a:stretch>
        </p:blipFill>
        <p:spPr>
          <a:xfrm>
            <a:off x="3028951" y="2352943"/>
            <a:ext cx="2818325" cy="2576347"/>
          </a:xfrm>
          <a:prstGeom prst="rect">
            <a:avLst/>
          </a:prstGeom>
        </p:spPr>
      </p:pic>
      <p:sp>
        <p:nvSpPr>
          <p:cNvPr id="13" name="TextBox 12">
            <a:extLst>
              <a:ext uri="{FF2B5EF4-FFF2-40B4-BE49-F238E27FC236}">
                <a16:creationId xmlns:a16="http://schemas.microsoft.com/office/drawing/2014/main" id="{A1B5F99D-795A-E354-A522-9FAA7028E245}"/>
              </a:ext>
            </a:extLst>
          </p:cNvPr>
          <p:cNvSpPr txBox="1"/>
          <p:nvPr/>
        </p:nvSpPr>
        <p:spPr>
          <a:xfrm>
            <a:off x="3412143" y="5187827"/>
            <a:ext cx="6191250" cy="369332"/>
          </a:xfrm>
          <a:prstGeom prst="rect">
            <a:avLst/>
          </a:prstGeom>
          <a:noFill/>
        </p:spPr>
        <p:txBody>
          <a:bodyPr wrap="square">
            <a:spAutoFit/>
          </a:bodyPr>
          <a:lstStyle/>
          <a:p>
            <a:r>
              <a:rPr lang="nl-NL" dirty="0" err="1"/>
              <a:t>Møllgård</a:t>
            </a:r>
            <a:r>
              <a:rPr lang="nl-NL" dirty="0"/>
              <a:t> et al., 2023</a:t>
            </a:r>
          </a:p>
        </p:txBody>
      </p:sp>
      <p:sp>
        <p:nvSpPr>
          <p:cNvPr id="14" name="Rectangle 13">
            <a:extLst>
              <a:ext uri="{FF2B5EF4-FFF2-40B4-BE49-F238E27FC236}">
                <a16:creationId xmlns:a16="http://schemas.microsoft.com/office/drawing/2014/main" id="{DC936C6F-2FFD-A33A-6981-9E4AE1E3530F}"/>
              </a:ext>
            </a:extLst>
          </p:cNvPr>
          <p:cNvSpPr/>
          <p:nvPr/>
        </p:nvSpPr>
        <p:spPr>
          <a:xfrm>
            <a:off x="3019426" y="2057400"/>
            <a:ext cx="9050653" cy="36576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6478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1687B-CDEA-864B-A3B6-93E907A04E2F}"/>
              </a:ext>
            </a:extLst>
          </p:cNvPr>
          <p:cNvSpPr>
            <a:spLocks noGrp="1"/>
          </p:cNvSpPr>
          <p:nvPr>
            <p:ph type="title"/>
          </p:nvPr>
        </p:nvSpPr>
        <p:spPr>
          <a:xfrm>
            <a:off x="743607" y="181232"/>
            <a:ext cx="10515600" cy="1325563"/>
          </a:xfrm>
        </p:spPr>
        <p:txBody>
          <a:bodyPr/>
          <a:lstStyle/>
          <a:p>
            <a:r>
              <a:rPr lang="en-US" dirty="0"/>
              <a:t>How did we acquire the T2 maps?</a:t>
            </a:r>
            <a:endParaRPr lang="nl-NL" dirty="0"/>
          </a:p>
        </p:txBody>
      </p:sp>
      <p:pic>
        <p:nvPicPr>
          <p:cNvPr id="5" name="Content Placeholder 4" descr="A close-up of a graph&#10;&#10;Description automatically generated">
            <a:extLst>
              <a:ext uri="{FF2B5EF4-FFF2-40B4-BE49-F238E27FC236}">
                <a16:creationId xmlns:a16="http://schemas.microsoft.com/office/drawing/2014/main" id="{E6073ADB-916D-4DBC-825A-84E466C8A5FF}"/>
              </a:ext>
            </a:extLst>
          </p:cNvPr>
          <p:cNvPicPr>
            <a:picLocks noGrp="1" noChangeAspect="1"/>
          </p:cNvPicPr>
          <p:nvPr>
            <p:ph idx="1"/>
          </p:nvPr>
        </p:nvPicPr>
        <p:blipFill>
          <a:blip r:embed="rId2"/>
          <a:stretch>
            <a:fillRect/>
          </a:stretch>
        </p:blipFill>
        <p:spPr>
          <a:xfrm>
            <a:off x="2539967" y="1419809"/>
            <a:ext cx="5906645" cy="5083538"/>
          </a:xfrm>
        </p:spPr>
      </p:pic>
      <p:sp>
        <p:nvSpPr>
          <p:cNvPr id="3" name="TextBox 2">
            <a:extLst>
              <a:ext uri="{FF2B5EF4-FFF2-40B4-BE49-F238E27FC236}">
                <a16:creationId xmlns:a16="http://schemas.microsoft.com/office/drawing/2014/main" id="{D60BF246-D4B9-6210-1DFD-452183426347}"/>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Tree>
    <p:extLst>
      <p:ext uri="{BB962C8B-B14F-4D97-AF65-F5344CB8AC3E}">
        <p14:creationId xmlns:p14="http://schemas.microsoft.com/office/powerpoint/2010/main" val="2607188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156-7D82-DA3E-6F43-0ECD8CE1E17C}"/>
              </a:ext>
            </a:extLst>
          </p:cNvPr>
          <p:cNvSpPr>
            <a:spLocks noGrp="1"/>
          </p:cNvSpPr>
          <p:nvPr>
            <p:ph type="title"/>
          </p:nvPr>
        </p:nvSpPr>
        <p:spPr/>
        <p:txBody>
          <a:bodyPr/>
          <a:lstStyle/>
          <a:p>
            <a:r>
              <a:rPr lang="en-US" dirty="0"/>
              <a:t>Decreased T2 PVS Values</a:t>
            </a:r>
            <a:endParaRPr lang="nl-NL" dirty="0"/>
          </a:p>
        </p:txBody>
      </p:sp>
      <p:pic>
        <p:nvPicPr>
          <p:cNvPr id="5" name="Content Placeholder 4" descr="A screenshot of a computer screen&#10;&#10;Description automatically generated">
            <a:extLst>
              <a:ext uri="{FF2B5EF4-FFF2-40B4-BE49-F238E27FC236}">
                <a16:creationId xmlns:a16="http://schemas.microsoft.com/office/drawing/2014/main" id="{0E5C9F50-E810-3189-986B-384141B3324A}"/>
              </a:ext>
            </a:extLst>
          </p:cNvPr>
          <p:cNvPicPr>
            <a:picLocks noGrp="1" noChangeAspect="1"/>
          </p:cNvPicPr>
          <p:nvPr>
            <p:ph idx="1"/>
          </p:nvPr>
        </p:nvPicPr>
        <p:blipFill rotWithShape="1">
          <a:blip r:embed="rId2"/>
          <a:srcRect b="67100"/>
          <a:stretch/>
        </p:blipFill>
        <p:spPr>
          <a:xfrm>
            <a:off x="72346" y="2043675"/>
            <a:ext cx="11813021" cy="3347024"/>
          </a:xfrm>
        </p:spPr>
      </p:pic>
      <p:sp>
        <p:nvSpPr>
          <p:cNvPr id="6" name="Rectangle 5">
            <a:extLst>
              <a:ext uri="{FF2B5EF4-FFF2-40B4-BE49-F238E27FC236}">
                <a16:creationId xmlns:a16="http://schemas.microsoft.com/office/drawing/2014/main" id="{9FBD6D03-C709-90A1-1F84-AC11D80D34E7}"/>
              </a:ext>
            </a:extLst>
          </p:cNvPr>
          <p:cNvSpPr/>
          <p:nvPr/>
        </p:nvSpPr>
        <p:spPr>
          <a:xfrm>
            <a:off x="273538" y="5330092"/>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90CB10C0-D34E-99B6-F596-E57A23E9755E}"/>
              </a:ext>
            </a:extLst>
          </p:cNvPr>
          <p:cNvSpPr/>
          <p:nvPr/>
        </p:nvSpPr>
        <p:spPr>
          <a:xfrm>
            <a:off x="4310184" y="5306335"/>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a:extLst>
              <a:ext uri="{FF2B5EF4-FFF2-40B4-BE49-F238E27FC236}">
                <a16:creationId xmlns:a16="http://schemas.microsoft.com/office/drawing/2014/main" id="{99521A2F-E3D6-07B8-3195-1BBD4AE4BF54}"/>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
        <p:nvSpPr>
          <p:cNvPr id="4" name="Rectangle 3">
            <a:extLst>
              <a:ext uri="{FF2B5EF4-FFF2-40B4-BE49-F238E27FC236}">
                <a16:creationId xmlns:a16="http://schemas.microsoft.com/office/drawing/2014/main" id="{6C2BC377-3391-2E8A-0B46-699B9EC90D5C}"/>
              </a:ext>
            </a:extLst>
          </p:cNvPr>
          <p:cNvSpPr/>
          <p:nvPr/>
        </p:nvSpPr>
        <p:spPr>
          <a:xfrm>
            <a:off x="4128655" y="2161309"/>
            <a:ext cx="7957904" cy="32293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4613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156-7D82-DA3E-6F43-0ECD8CE1E17C}"/>
              </a:ext>
            </a:extLst>
          </p:cNvPr>
          <p:cNvSpPr>
            <a:spLocks noGrp="1"/>
          </p:cNvSpPr>
          <p:nvPr>
            <p:ph type="title"/>
          </p:nvPr>
        </p:nvSpPr>
        <p:spPr/>
        <p:txBody>
          <a:bodyPr/>
          <a:lstStyle/>
          <a:p>
            <a:r>
              <a:rPr lang="en-US" dirty="0"/>
              <a:t>Decreased T2 PVS Values</a:t>
            </a:r>
            <a:endParaRPr lang="nl-NL" dirty="0"/>
          </a:p>
        </p:txBody>
      </p:sp>
      <p:pic>
        <p:nvPicPr>
          <p:cNvPr id="5" name="Content Placeholder 4" descr="A screenshot of a computer screen&#10;&#10;Description automatically generated">
            <a:extLst>
              <a:ext uri="{FF2B5EF4-FFF2-40B4-BE49-F238E27FC236}">
                <a16:creationId xmlns:a16="http://schemas.microsoft.com/office/drawing/2014/main" id="{0E5C9F50-E810-3189-986B-384141B3324A}"/>
              </a:ext>
            </a:extLst>
          </p:cNvPr>
          <p:cNvPicPr>
            <a:picLocks noGrp="1" noChangeAspect="1"/>
          </p:cNvPicPr>
          <p:nvPr>
            <p:ph idx="1"/>
          </p:nvPr>
        </p:nvPicPr>
        <p:blipFill rotWithShape="1">
          <a:blip r:embed="rId2"/>
          <a:srcRect b="67100"/>
          <a:stretch/>
        </p:blipFill>
        <p:spPr>
          <a:xfrm>
            <a:off x="72346" y="2043675"/>
            <a:ext cx="11813021" cy="3347024"/>
          </a:xfrm>
        </p:spPr>
      </p:pic>
      <p:sp>
        <p:nvSpPr>
          <p:cNvPr id="6" name="Rectangle 5">
            <a:extLst>
              <a:ext uri="{FF2B5EF4-FFF2-40B4-BE49-F238E27FC236}">
                <a16:creationId xmlns:a16="http://schemas.microsoft.com/office/drawing/2014/main" id="{9FBD6D03-C709-90A1-1F84-AC11D80D34E7}"/>
              </a:ext>
            </a:extLst>
          </p:cNvPr>
          <p:cNvSpPr/>
          <p:nvPr/>
        </p:nvSpPr>
        <p:spPr>
          <a:xfrm>
            <a:off x="273538" y="5330092"/>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90CB10C0-D34E-99B6-F596-E57A23E9755E}"/>
              </a:ext>
            </a:extLst>
          </p:cNvPr>
          <p:cNvSpPr/>
          <p:nvPr/>
        </p:nvSpPr>
        <p:spPr>
          <a:xfrm>
            <a:off x="4310184" y="5306335"/>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a:extLst>
              <a:ext uri="{FF2B5EF4-FFF2-40B4-BE49-F238E27FC236}">
                <a16:creationId xmlns:a16="http://schemas.microsoft.com/office/drawing/2014/main" id="{99521A2F-E3D6-07B8-3195-1BBD4AE4BF54}"/>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
        <p:nvSpPr>
          <p:cNvPr id="4" name="Rectangle 3">
            <a:extLst>
              <a:ext uri="{FF2B5EF4-FFF2-40B4-BE49-F238E27FC236}">
                <a16:creationId xmlns:a16="http://schemas.microsoft.com/office/drawing/2014/main" id="{6C2BC377-3391-2E8A-0B46-699B9EC90D5C}"/>
              </a:ext>
            </a:extLst>
          </p:cNvPr>
          <p:cNvSpPr/>
          <p:nvPr/>
        </p:nvSpPr>
        <p:spPr>
          <a:xfrm>
            <a:off x="7744691" y="2161309"/>
            <a:ext cx="4341868" cy="32293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03848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156-7D82-DA3E-6F43-0ECD8CE1E17C}"/>
              </a:ext>
            </a:extLst>
          </p:cNvPr>
          <p:cNvSpPr>
            <a:spLocks noGrp="1"/>
          </p:cNvSpPr>
          <p:nvPr>
            <p:ph type="title"/>
          </p:nvPr>
        </p:nvSpPr>
        <p:spPr/>
        <p:txBody>
          <a:bodyPr/>
          <a:lstStyle/>
          <a:p>
            <a:r>
              <a:rPr lang="en-US" dirty="0"/>
              <a:t>Decreased T2 PVS Values</a:t>
            </a:r>
            <a:endParaRPr lang="nl-NL" dirty="0"/>
          </a:p>
        </p:txBody>
      </p:sp>
      <p:pic>
        <p:nvPicPr>
          <p:cNvPr id="5" name="Content Placeholder 4" descr="A screenshot of a computer screen&#10;&#10;Description automatically generated">
            <a:extLst>
              <a:ext uri="{FF2B5EF4-FFF2-40B4-BE49-F238E27FC236}">
                <a16:creationId xmlns:a16="http://schemas.microsoft.com/office/drawing/2014/main" id="{0E5C9F50-E810-3189-986B-384141B3324A}"/>
              </a:ext>
            </a:extLst>
          </p:cNvPr>
          <p:cNvPicPr>
            <a:picLocks noGrp="1" noChangeAspect="1"/>
          </p:cNvPicPr>
          <p:nvPr>
            <p:ph idx="1"/>
          </p:nvPr>
        </p:nvPicPr>
        <p:blipFill rotWithShape="1">
          <a:blip r:embed="rId2"/>
          <a:srcRect b="67100"/>
          <a:stretch/>
        </p:blipFill>
        <p:spPr>
          <a:xfrm>
            <a:off x="72346" y="2043675"/>
            <a:ext cx="11813021" cy="3347024"/>
          </a:xfrm>
        </p:spPr>
      </p:pic>
      <p:sp>
        <p:nvSpPr>
          <p:cNvPr id="6" name="Rectangle 5">
            <a:extLst>
              <a:ext uri="{FF2B5EF4-FFF2-40B4-BE49-F238E27FC236}">
                <a16:creationId xmlns:a16="http://schemas.microsoft.com/office/drawing/2014/main" id="{9FBD6D03-C709-90A1-1F84-AC11D80D34E7}"/>
              </a:ext>
            </a:extLst>
          </p:cNvPr>
          <p:cNvSpPr/>
          <p:nvPr/>
        </p:nvSpPr>
        <p:spPr>
          <a:xfrm>
            <a:off x="273538" y="5330092"/>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ectangle 6">
            <a:extLst>
              <a:ext uri="{FF2B5EF4-FFF2-40B4-BE49-F238E27FC236}">
                <a16:creationId xmlns:a16="http://schemas.microsoft.com/office/drawing/2014/main" id="{90CB10C0-D34E-99B6-F596-E57A23E9755E}"/>
              </a:ext>
            </a:extLst>
          </p:cNvPr>
          <p:cNvSpPr/>
          <p:nvPr/>
        </p:nvSpPr>
        <p:spPr>
          <a:xfrm>
            <a:off x="4310184" y="5306335"/>
            <a:ext cx="937847" cy="4135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a:extLst>
              <a:ext uri="{FF2B5EF4-FFF2-40B4-BE49-F238E27FC236}">
                <a16:creationId xmlns:a16="http://schemas.microsoft.com/office/drawing/2014/main" id="{99521A2F-E3D6-07B8-3195-1BBD4AE4BF54}"/>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Tree>
    <p:extLst>
      <p:ext uri="{BB962C8B-B14F-4D97-AF65-F5344CB8AC3E}">
        <p14:creationId xmlns:p14="http://schemas.microsoft.com/office/powerpoint/2010/main" val="28989823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156-7D82-DA3E-6F43-0ECD8CE1E17C}"/>
              </a:ext>
            </a:extLst>
          </p:cNvPr>
          <p:cNvSpPr>
            <a:spLocks noGrp="1"/>
          </p:cNvSpPr>
          <p:nvPr>
            <p:ph type="title"/>
          </p:nvPr>
        </p:nvSpPr>
        <p:spPr/>
        <p:txBody>
          <a:bodyPr/>
          <a:lstStyle/>
          <a:p>
            <a:r>
              <a:rPr lang="en-US" dirty="0"/>
              <a:t>Decreased T2 PVS Values</a:t>
            </a:r>
            <a:endParaRPr lang="nl-NL" dirty="0"/>
          </a:p>
        </p:txBody>
      </p:sp>
      <p:sp>
        <p:nvSpPr>
          <p:cNvPr id="3" name="TextBox 2">
            <a:extLst>
              <a:ext uri="{FF2B5EF4-FFF2-40B4-BE49-F238E27FC236}">
                <a16:creationId xmlns:a16="http://schemas.microsoft.com/office/drawing/2014/main" id="{079A1BFA-965F-5CA0-C171-C38CE707CEC2}"/>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pic>
        <p:nvPicPr>
          <p:cNvPr id="10" name="Picture 9" descr="A screenshot of a computer screen&#10;&#10;Description automatically generated">
            <a:extLst>
              <a:ext uri="{FF2B5EF4-FFF2-40B4-BE49-F238E27FC236}">
                <a16:creationId xmlns:a16="http://schemas.microsoft.com/office/drawing/2014/main" id="{8ED1C810-7CB2-C9AA-13D7-79E43F014916}"/>
              </a:ext>
            </a:extLst>
          </p:cNvPr>
          <p:cNvPicPr>
            <a:picLocks noChangeAspect="1"/>
          </p:cNvPicPr>
          <p:nvPr/>
        </p:nvPicPr>
        <p:blipFill rotWithShape="1">
          <a:blip r:embed="rId3"/>
          <a:srcRect t="32118" r="29180" b="39296"/>
          <a:stretch/>
        </p:blipFill>
        <p:spPr>
          <a:xfrm>
            <a:off x="-175099" y="1677007"/>
            <a:ext cx="12178321" cy="4496458"/>
          </a:xfrm>
          <a:prstGeom prst="rect">
            <a:avLst/>
          </a:prstGeom>
        </p:spPr>
      </p:pic>
      <p:sp>
        <p:nvSpPr>
          <p:cNvPr id="11" name="Rectangle 10">
            <a:extLst>
              <a:ext uri="{FF2B5EF4-FFF2-40B4-BE49-F238E27FC236}">
                <a16:creationId xmlns:a16="http://schemas.microsoft.com/office/drawing/2014/main" id="{30DACDAC-A8C6-1D29-0E50-F89DD628791D}"/>
              </a:ext>
            </a:extLst>
          </p:cNvPr>
          <p:cNvSpPr/>
          <p:nvPr/>
        </p:nvSpPr>
        <p:spPr>
          <a:xfrm>
            <a:off x="5957453" y="1401555"/>
            <a:ext cx="6132387" cy="47440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7812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F2156-7D82-DA3E-6F43-0ECD8CE1E17C}"/>
              </a:ext>
            </a:extLst>
          </p:cNvPr>
          <p:cNvSpPr>
            <a:spLocks noGrp="1"/>
          </p:cNvSpPr>
          <p:nvPr>
            <p:ph type="title"/>
          </p:nvPr>
        </p:nvSpPr>
        <p:spPr/>
        <p:txBody>
          <a:bodyPr/>
          <a:lstStyle/>
          <a:p>
            <a:r>
              <a:rPr lang="en-US" dirty="0"/>
              <a:t>Decreased T2 PVS Values</a:t>
            </a:r>
            <a:endParaRPr lang="nl-NL" dirty="0"/>
          </a:p>
        </p:txBody>
      </p:sp>
      <p:sp>
        <p:nvSpPr>
          <p:cNvPr id="3" name="TextBox 2">
            <a:extLst>
              <a:ext uri="{FF2B5EF4-FFF2-40B4-BE49-F238E27FC236}">
                <a16:creationId xmlns:a16="http://schemas.microsoft.com/office/drawing/2014/main" id="{079A1BFA-965F-5CA0-C171-C38CE707CEC2}"/>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pic>
        <p:nvPicPr>
          <p:cNvPr id="10" name="Picture 9" descr="A screenshot of a computer screen&#10;&#10;Description automatically generated">
            <a:extLst>
              <a:ext uri="{FF2B5EF4-FFF2-40B4-BE49-F238E27FC236}">
                <a16:creationId xmlns:a16="http://schemas.microsoft.com/office/drawing/2014/main" id="{8ED1C810-7CB2-C9AA-13D7-79E43F014916}"/>
              </a:ext>
            </a:extLst>
          </p:cNvPr>
          <p:cNvPicPr>
            <a:picLocks noChangeAspect="1"/>
          </p:cNvPicPr>
          <p:nvPr/>
        </p:nvPicPr>
        <p:blipFill rotWithShape="1">
          <a:blip r:embed="rId3"/>
          <a:srcRect t="32118" r="29180" b="39296"/>
          <a:stretch/>
        </p:blipFill>
        <p:spPr>
          <a:xfrm>
            <a:off x="-175099" y="1677007"/>
            <a:ext cx="12178321" cy="4496458"/>
          </a:xfrm>
          <a:prstGeom prst="rect">
            <a:avLst/>
          </a:prstGeom>
        </p:spPr>
      </p:pic>
    </p:spTree>
    <p:extLst>
      <p:ext uri="{BB962C8B-B14F-4D97-AF65-F5344CB8AC3E}">
        <p14:creationId xmlns:p14="http://schemas.microsoft.com/office/powerpoint/2010/main" val="4252275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A1BFA-965F-5CA0-C171-C38CE707CEC2}"/>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pic>
        <p:nvPicPr>
          <p:cNvPr id="8194" name="Picture 2">
            <a:extLst>
              <a:ext uri="{FF2B5EF4-FFF2-40B4-BE49-F238E27FC236}">
                <a16:creationId xmlns:a16="http://schemas.microsoft.com/office/drawing/2014/main" id="{79BCF3B4-631C-60F8-A1FD-D180D10BDF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61"/>
          <a:stretch/>
        </p:blipFill>
        <p:spPr bwMode="auto">
          <a:xfrm>
            <a:off x="6566633" y="1658147"/>
            <a:ext cx="5331854" cy="3448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DD59F1-9295-92A2-4354-BD58D53EAF10}"/>
              </a:ext>
            </a:extLst>
          </p:cNvPr>
          <p:cNvSpPr txBox="1"/>
          <p:nvPr/>
        </p:nvSpPr>
        <p:spPr>
          <a:xfrm>
            <a:off x="9782175" y="5258865"/>
            <a:ext cx="6400800" cy="369332"/>
          </a:xfrm>
          <a:prstGeom prst="rect">
            <a:avLst/>
          </a:prstGeom>
          <a:noFill/>
        </p:spPr>
        <p:txBody>
          <a:bodyPr wrap="square">
            <a:spAutoFit/>
          </a:bodyPr>
          <a:lstStyle/>
          <a:p>
            <a:r>
              <a:rPr lang="nl-NL" dirty="0"/>
              <a:t> </a:t>
            </a:r>
            <a:r>
              <a:rPr lang="nl-NL" dirty="0" err="1"/>
              <a:t>Duvernoy</a:t>
            </a:r>
            <a:r>
              <a:rPr lang="nl-NL" dirty="0"/>
              <a:t>, 1999</a:t>
            </a:r>
          </a:p>
        </p:txBody>
      </p:sp>
      <p:sp>
        <p:nvSpPr>
          <p:cNvPr id="9" name="Rectangle 8">
            <a:extLst>
              <a:ext uri="{FF2B5EF4-FFF2-40B4-BE49-F238E27FC236}">
                <a16:creationId xmlns:a16="http://schemas.microsoft.com/office/drawing/2014/main" id="{A835DADB-9244-16E1-5F7D-52278E5B6AAF}"/>
              </a:ext>
            </a:extLst>
          </p:cNvPr>
          <p:cNvSpPr/>
          <p:nvPr/>
        </p:nvSpPr>
        <p:spPr>
          <a:xfrm>
            <a:off x="549519" y="1809750"/>
            <a:ext cx="5413131" cy="231876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F70309"/>
                </a:solidFill>
                <a:cs typeface="Calibri" panose="020F0502020204030204" pitchFamily="34" charset="0"/>
              </a:rPr>
              <a:t>MRI-visible PVS are predominantly associated with arteries</a:t>
            </a:r>
          </a:p>
          <a:p>
            <a:pPr algn="ctr"/>
            <a:endParaRPr lang="en-US" sz="3000" dirty="0">
              <a:solidFill>
                <a:srgbClr val="F70309"/>
              </a:solidFill>
              <a:cs typeface="Calibri" panose="020F0502020204030204" pitchFamily="34" charset="0"/>
            </a:endParaRPr>
          </a:p>
        </p:txBody>
      </p:sp>
      <p:sp>
        <p:nvSpPr>
          <p:cNvPr id="2" name="Rectangle 1">
            <a:extLst>
              <a:ext uri="{FF2B5EF4-FFF2-40B4-BE49-F238E27FC236}">
                <a16:creationId xmlns:a16="http://schemas.microsoft.com/office/drawing/2014/main" id="{89C8F447-05CE-9D54-D60B-B29434068F39}"/>
              </a:ext>
            </a:extLst>
          </p:cNvPr>
          <p:cNvSpPr/>
          <p:nvPr/>
        </p:nvSpPr>
        <p:spPr>
          <a:xfrm>
            <a:off x="701919" y="1962150"/>
            <a:ext cx="5413131" cy="2318760"/>
          </a:xfrm>
          <a:prstGeom prst="rect">
            <a:avLst/>
          </a:prstGeom>
          <a:solidFill>
            <a:schemeClr val="bg1">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dirty="0">
              <a:solidFill>
                <a:srgbClr val="F70309"/>
              </a:solidFill>
              <a:cs typeface="Calibri" panose="020F0502020204030204" pitchFamily="34" charset="0"/>
            </a:endParaRPr>
          </a:p>
        </p:txBody>
      </p:sp>
    </p:spTree>
    <p:extLst>
      <p:ext uri="{BB962C8B-B14F-4D97-AF65-F5344CB8AC3E}">
        <p14:creationId xmlns:p14="http://schemas.microsoft.com/office/powerpoint/2010/main" val="3753752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9A1BFA-965F-5CA0-C171-C38CE707CEC2}"/>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pic>
        <p:nvPicPr>
          <p:cNvPr id="8194" name="Picture 2">
            <a:extLst>
              <a:ext uri="{FF2B5EF4-FFF2-40B4-BE49-F238E27FC236}">
                <a16:creationId xmlns:a16="http://schemas.microsoft.com/office/drawing/2014/main" id="{79BCF3B4-631C-60F8-A1FD-D180D10BDF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061"/>
          <a:stretch/>
        </p:blipFill>
        <p:spPr bwMode="auto">
          <a:xfrm>
            <a:off x="6566633" y="1658147"/>
            <a:ext cx="5331854" cy="3448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DD59F1-9295-92A2-4354-BD58D53EAF10}"/>
              </a:ext>
            </a:extLst>
          </p:cNvPr>
          <p:cNvSpPr txBox="1"/>
          <p:nvPr/>
        </p:nvSpPr>
        <p:spPr>
          <a:xfrm>
            <a:off x="9782175" y="5258865"/>
            <a:ext cx="6400800" cy="369332"/>
          </a:xfrm>
          <a:prstGeom prst="rect">
            <a:avLst/>
          </a:prstGeom>
          <a:noFill/>
        </p:spPr>
        <p:txBody>
          <a:bodyPr wrap="square">
            <a:spAutoFit/>
          </a:bodyPr>
          <a:lstStyle/>
          <a:p>
            <a:r>
              <a:rPr lang="nl-NL" dirty="0"/>
              <a:t> </a:t>
            </a:r>
            <a:r>
              <a:rPr lang="nl-NL" dirty="0" err="1"/>
              <a:t>Duvernoy</a:t>
            </a:r>
            <a:r>
              <a:rPr lang="nl-NL" dirty="0"/>
              <a:t>, 1999</a:t>
            </a:r>
          </a:p>
        </p:txBody>
      </p:sp>
      <p:sp>
        <p:nvSpPr>
          <p:cNvPr id="9" name="Rectangle 8">
            <a:extLst>
              <a:ext uri="{FF2B5EF4-FFF2-40B4-BE49-F238E27FC236}">
                <a16:creationId xmlns:a16="http://schemas.microsoft.com/office/drawing/2014/main" id="{A835DADB-9244-16E1-5F7D-52278E5B6AAF}"/>
              </a:ext>
            </a:extLst>
          </p:cNvPr>
          <p:cNvSpPr/>
          <p:nvPr/>
        </p:nvSpPr>
        <p:spPr>
          <a:xfrm>
            <a:off x="539994" y="2269620"/>
            <a:ext cx="5413131" cy="231876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F70309"/>
                </a:solidFill>
                <a:cs typeface="Calibri" panose="020F0502020204030204" pitchFamily="34" charset="0"/>
              </a:rPr>
              <a:t>MRI-visible PVS are predominantly associated with arteries</a:t>
            </a:r>
          </a:p>
          <a:p>
            <a:pPr algn="ctr"/>
            <a:r>
              <a:rPr lang="en-US" sz="3000" dirty="0">
                <a:solidFill>
                  <a:srgbClr val="F70309"/>
                </a:solidFill>
                <a:cs typeface="Calibri" panose="020F0502020204030204" pitchFamily="34" charset="0"/>
              </a:rPr>
              <a:t>=</a:t>
            </a:r>
          </a:p>
          <a:p>
            <a:pPr algn="ctr"/>
            <a:r>
              <a:rPr lang="en-US" sz="3000" dirty="0">
                <a:solidFill>
                  <a:srgbClr val="F70309"/>
                </a:solidFill>
                <a:cs typeface="Calibri" panose="020F0502020204030204" pitchFamily="34" charset="0"/>
              </a:rPr>
              <a:t>mixing occurring along arterial PVS?</a:t>
            </a:r>
          </a:p>
        </p:txBody>
      </p:sp>
    </p:spTree>
    <p:extLst>
      <p:ext uri="{BB962C8B-B14F-4D97-AF65-F5344CB8AC3E}">
        <p14:creationId xmlns:p14="http://schemas.microsoft.com/office/powerpoint/2010/main" val="2013498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EDA5-CF6D-E1CC-BD3F-486118A27583}"/>
              </a:ext>
            </a:extLst>
          </p:cNvPr>
          <p:cNvSpPr>
            <a:spLocks noGrp="1"/>
          </p:cNvSpPr>
          <p:nvPr>
            <p:ph type="title"/>
          </p:nvPr>
        </p:nvSpPr>
        <p:spPr/>
        <p:txBody>
          <a:bodyPr/>
          <a:lstStyle/>
          <a:p>
            <a:r>
              <a:rPr lang="en-US" dirty="0"/>
              <a:t>But what about partial volume effects?</a:t>
            </a:r>
            <a:endParaRPr lang="nl-NL" dirty="0"/>
          </a:p>
        </p:txBody>
      </p:sp>
      <p:pic>
        <p:nvPicPr>
          <p:cNvPr id="5" name="Content Placeholder 4" descr="A collage of graphs and diagrams&#10;&#10;Description automatically generated">
            <a:extLst>
              <a:ext uri="{FF2B5EF4-FFF2-40B4-BE49-F238E27FC236}">
                <a16:creationId xmlns:a16="http://schemas.microsoft.com/office/drawing/2014/main" id="{676530D0-4D4F-FD2D-2E9B-26EF78EBDF3D}"/>
              </a:ext>
            </a:extLst>
          </p:cNvPr>
          <p:cNvPicPr>
            <a:picLocks noGrp="1" noChangeAspect="1"/>
          </p:cNvPicPr>
          <p:nvPr>
            <p:ph idx="1"/>
          </p:nvPr>
        </p:nvPicPr>
        <p:blipFill rotWithShape="1">
          <a:blip r:embed="rId2"/>
          <a:srcRect b="64885"/>
          <a:stretch/>
        </p:blipFill>
        <p:spPr>
          <a:xfrm>
            <a:off x="223690" y="2024856"/>
            <a:ext cx="12904523" cy="4233069"/>
          </a:xfrm>
        </p:spPr>
      </p:pic>
      <p:sp>
        <p:nvSpPr>
          <p:cNvPr id="3" name="TextBox 2">
            <a:extLst>
              <a:ext uri="{FF2B5EF4-FFF2-40B4-BE49-F238E27FC236}">
                <a16:creationId xmlns:a16="http://schemas.microsoft.com/office/drawing/2014/main" id="{4623F599-ECA7-D11B-56F0-94960C8CBC41}"/>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Tree>
    <p:extLst>
      <p:ext uri="{BB962C8B-B14F-4D97-AF65-F5344CB8AC3E}">
        <p14:creationId xmlns:p14="http://schemas.microsoft.com/office/powerpoint/2010/main" val="26149361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EDA5-CF6D-E1CC-BD3F-486118A27583}"/>
              </a:ext>
            </a:extLst>
          </p:cNvPr>
          <p:cNvSpPr>
            <a:spLocks noGrp="1"/>
          </p:cNvSpPr>
          <p:nvPr>
            <p:ph type="title"/>
          </p:nvPr>
        </p:nvSpPr>
        <p:spPr/>
        <p:txBody>
          <a:bodyPr/>
          <a:lstStyle/>
          <a:p>
            <a:r>
              <a:rPr lang="en-US" dirty="0"/>
              <a:t>Partial </a:t>
            </a:r>
            <a:r>
              <a:rPr lang="en-US" dirty="0" err="1"/>
              <a:t>voluming</a:t>
            </a:r>
            <a:r>
              <a:rPr lang="en-US" dirty="0"/>
              <a:t> has no large effect on T2</a:t>
            </a:r>
            <a:endParaRPr lang="nl-NL" dirty="0"/>
          </a:p>
        </p:txBody>
      </p:sp>
      <p:pic>
        <p:nvPicPr>
          <p:cNvPr id="4" name="Picture 3" descr="A close-up of a graph&#10;&#10;Description automatically generated">
            <a:extLst>
              <a:ext uri="{FF2B5EF4-FFF2-40B4-BE49-F238E27FC236}">
                <a16:creationId xmlns:a16="http://schemas.microsoft.com/office/drawing/2014/main" id="{475E26A0-D350-B829-411C-EF68CE377682}"/>
              </a:ext>
            </a:extLst>
          </p:cNvPr>
          <p:cNvPicPr>
            <a:picLocks noChangeAspect="1"/>
          </p:cNvPicPr>
          <p:nvPr/>
        </p:nvPicPr>
        <p:blipFill rotWithShape="1">
          <a:blip r:embed="rId2"/>
          <a:srcRect l="2120" t="37785" b="36338"/>
          <a:stretch/>
        </p:blipFill>
        <p:spPr>
          <a:xfrm>
            <a:off x="95250" y="2282529"/>
            <a:ext cx="11831488" cy="3025972"/>
          </a:xfrm>
          <a:prstGeom prst="rect">
            <a:avLst/>
          </a:prstGeom>
        </p:spPr>
      </p:pic>
      <p:sp>
        <p:nvSpPr>
          <p:cNvPr id="8" name="TextBox 7">
            <a:extLst>
              <a:ext uri="{FF2B5EF4-FFF2-40B4-BE49-F238E27FC236}">
                <a16:creationId xmlns:a16="http://schemas.microsoft.com/office/drawing/2014/main" id="{4538B27B-E6EF-BE65-2897-AFA25429EB00}"/>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Tree>
    <p:extLst>
      <p:ext uri="{BB962C8B-B14F-4D97-AF65-F5344CB8AC3E}">
        <p14:creationId xmlns:p14="http://schemas.microsoft.com/office/powerpoint/2010/main" val="94992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0CA8D3-2E7D-454C-AEA0-8B26959EBA6F}"/>
              </a:ext>
            </a:extLst>
          </p:cNvPr>
          <p:cNvSpPr txBox="1"/>
          <p:nvPr/>
        </p:nvSpPr>
        <p:spPr>
          <a:xfrm>
            <a:off x="685800" y="5195168"/>
            <a:ext cx="2665927" cy="369332"/>
          </a:xfrm>
          <a:prstGeom prst="rect">
            <a:avLst/>
          </a:prstGeom>
          <a:noFill/>
        </p:spPr>
        <p:txBody>
          <a:bodyPr wrap="square" rtlCol="0">
            <a:spAutoFit/>
          </a:bodyPr>
          <a:lstStyle/>
          <a:p>
            <a:r>
              <a:rPr lang="en-US" dirty="0" err="1"/>
              <a:t>Aalling</a:t>
            </a:r>
            <a:r>
              <a:rPr lang="en-US" dirty="0"/>
              <a:t> et al, 2015</a:t>
            </a:r>
          </a:p>
        </p:txBody>
      </p:sp>
      <p:sp>
        <p:nvSpPr>
          <p:cNvPr id="9" name="Freeform 8">
            <a:extLst>
              <a:ext uri="{FF2B5EF4-FFF2-40B4-BE49-F238E27FC236}">
                <a16:creationId xmlns:a16="http://schemas.microsoft.com/office/drawing/2014/main" id="{B70B3B71-8679-E94A-B9A2-DB66E31B88F3}"/>
              </a:ext>
            </a:extLst>
          </p:cNvPr>
          <p:cNvSpPr/>
          <p:nvPr/>
        </p:nvSpPr>
        <p:spPr>
          <a:xfrm>
            <a:off x="6615805" y="901899"/>
            <a:ext cx="4172823" cy="2582901"/>
          </a:xfrm>
          <a:custGeom>
            <a:avLst/>
            <a:gdLst>
              <a:gd name="connsiteX0" fmla="*/ 569795 w 4140995"/>
              <a:gd name="connsiteY0" fmla="*/ 108000 h 2563200"/>
              <a:gd name="connsiteX1" fmla="*/ 569795 w 4140995"/>
              <a:gd name="connsiteY1" fmla="*/ 108000 h 2563200"/>
              <a:gd name="connsiteX2" fmla="*/ 512195 w 4140995"/>
              <a:gd name="connsiteY2" fmla="*/ 144000 h 2563200"/>
              <a:gd name="connsiteX3" fmla="*/ 432995 w 4140995"/>
              <a:gd name="connsiteY3" fmla="*/ 187200 h 2563200"/>
              <a:gd name="connsiteX4" fmla="*/ 389795 w 4140995"/>
              <a:gd name="connsiteY4" fmla="*/ 223200 h 2563200"/>
              <a:gd name="connsiteX5" fmla="*/ 288995 w 4140995"/>
              <a:gd name="connsiteY5" fmla="*/ 288000 h 2563200"/>
              <a:gd name="connsiteX6" fmla="*/ 260195 w 4140995"/>
              <a:gd name="connsiteY6" fmla="*/ 316800 h 2563200"/>
              <a:gd name="connsiteX7" fmla="*/ 195395 w 4140995"/>
              <a:gd name="connsiteY7" fmla="*/ 360000 h 2563200"/>
              <a:gd name="connsiteX8" fmla="*/ 144995 w 4140995"/>
              <a:gd name="connsiteY8" fmla="*/ 424800 h 2563200"/>
              <a:gd name="connsiteX9" fmla="*/ 116195 w 4140995"/>
              <a:gd name="connsiteY9" fmla="*/ 460800 h 2563200"/>
              <a:gd name="connsiteX10" fmla="*/ 94595 w 4140995"/>
              <a:gd name="connsiteY10" fmla="*/ 482400 h 2563200"/>
              <a:gd name="connsiteX11" fmla="*/ 65795 w 4140995"/>
              <a:gd name="connsiteY11" fmla="*/ 532800 h 2563200"/>
              <a:gd name="connsiteX12" fmla="*/ 36995 w 4140995"/>
              <a:gd name="connsiteY12" fmla="*/ 576000 h 2563200"/>
              <a:gd name="connsiteX13" fmla="*/ 995 w 4140995"/>
              <a:gd name="connsiteY13" fmla="*/ 655200 h 2563200"/>
              <a:gd name="connsiteX14" fmla="*/ 15395 w 4140995"/>
              <a:gd name="connsiteY14" fmla="*/ 957600 h 2563200"/>
              <a:gd name="connsiteX15" fmla="*/ 22595 w 4140995"/>
              <a:gd name="connsiteY15" fmla="*/ 979200 h 2563200"/>
              <a:gd name="connsiteX16" fmla="*/ 29795 w 4140995"/>
              <a:gd name="connsiteY16" fmla="*/ 1087200 h 2563200"/>
              <a:gd name="connsiteX17" fmla="*/ 36995 w 4140995"/>
              <a:gd name="connsiteY17" fmla="*/ 1123200 h 2563200"/>
              <a:gd name="connsiteX18" fmla="*/ 44195 w 4140995"/>
              <a:gd name="connsiteY18" fmla="*/ 1195200 h 2563200"/>
              <a:gd name="connsiteX19" fmla="*/ 51395 w 4140995"/>
              <a:gd name="connsiteY19" fmla="*/ 1216800 h 2563200"/>
              <a:gd name="connsiteX20" fmla="*/ 58595 w 4140995"/>
              <a:gd name="connsiteY20" fmla="*/ 1245600 h 2563200"/>
              <a:gd name="connsiteX21" fmla="*/ 72995 w 4140995"/>
              <a:gd name="connsiteY21" fmla="*/ 1288800 h 2563200"/>
              <a:gd name="connsiteX22" fmla="*/ 87395 w 4140995"/>
              <a:gd name="connsiteY22" fmla="*/ 1332000 h 2563200"/>
              <a:gd name="connsiteX23" fmla="*/ 94595 w 4140995"/>
              <a:gd name="connsiteY23" fmla="*/ 1353600 h 2563200"/>
              <a:gd name="connsiteX24" fmla="*/ 108995 w 4140995"/>
              <a:gd name="connsiteY24" fmla="*/ 1411200 h 2563200"/>
              <a:gd name="connsiteX25" fmla="*/ 137795 w 4140995"/>
              <a:gd name="connsiteY25" fmla="*/ 1454400 h 2563200"/>
              <a:gd name="connsiteX26" fmla="*/ 159395 w 4140995"/>
              <a:gd name="connsiteY26" fmla="*/ 1476000 h 2563200"/>
              <a:gd name="connsiteX27" fmla="*/ 173795 w 4140995"/>
              <a:gd name="connsiteY27" fmla="*/ 1497600 h 2563200"/>
              <a:gd name="connsiteX28" fmla="*/ 195395 w 4140995"/>
              <a:gd name="connsiteY28" fmla="*/ 1512000 h 2563200"/>
              <a:gd name="connsiteX29" fmla="*/ 216995 w 4140995"/>
              <a:gd name="connsiteY29" fmla="*/ 1533600 h 2563200"/>
              <a:gd name="connsiteX30" fmla="*/ 238595 w 4140995"/>
              <a:gd name="connsiteY30" fmla="*/ 1548000 h 2563200"/>
              <a:gd name="connsiteX31" fmla="*/ 281795 w 4140995"/>
              <a:gd name="connsiteY31" fmla="*/ 1584000 h 2563200"/>
              <a:gd name="connsiteX32" fmla="*/ 303395 w 4140995"/>
              <a:gd name="connsiteY32" fmla="*/ 1591200 h 2563200"/>
              <a:gd name="connsiteX33" fmla="*/ 346595 w 4140995"/>
              <a:gd name="connsiteY33" fmla="*/ 1627200 h 2563200"/>
              <a:gd name="connsiteX34" fmla="*/ 368195 w 4140995"/>
              <a:gd name="connsiteY34" fmla="*/ 1641600 h 2563200"/>
              <a:gd name="connsiteX35" fmla="*/ 382595 w 4140995"/>
              <a:gd name="connsiteY35" fmla="*/ 1663200 h 2563200"/>
              <a:gd name="connsiteX36" fmla="*/ 404195 w 4140995"/>
              <a:gd name="connsiteY36" fmla="*/ 1677600 h 2563200"/>
              <a:gd name="connsiteX37" fmla="*/ 432995 w 4140995"/>
              <a:gd name="connsiteY37" fmla="*/ 1720800 h 2563200"/>
              <a:gd name="connsiteX38" fmla="*/ 447395 w 4140995"/>
              <a:gd name="connsiteY38" fmla="*/ 1742400 h 2563200"/>
              <a:gd name="connsiteX39" fmla="*/ 454595 w 4140995"/>
              <a:gd name="connsiteY39" fmla="*/ 1764000 h 2563200"/>
              <a:gd name="connsiteX40" fmla="*/ 497795 w 4140995"/>
              <a:gd name="connsiteY40" fmla="*/ 1828800 h 2563200"/>
              <a:gd name="connsiteX41" fmla="*/ 512195 w 4140995"/>
              <a:gd name="connsiteY41" fmla="*/ 1850400 h 2563200"/>
              <a:gd name="connsiteX42" fmla="*/ 526595 w 4140995"/>
              <a:gd name="connsiteY42" fmla="*/ 1872000 h 2563200"/>
              <a:gd name="connsiteX43" fmla="*/ 562595 w 4140995"/>
              <a:gd name="connsiteY43" fmla="*/ 1915200 h 2563200"/>
              <a:gd name="connsiteX44" fmla="*/ 569795 w 4140995"/>
              <a:gd name="connsiteY44" fmla="*/ 1936800 h 2563200"/>
              <a:gd name="connsiteX45" fmla="*/ 612995 w 4140995"/>
              <a:gd name="connsiteY45" fmla="*/ 2001600 h 2563200"/>
              <a:gd name="connsiteX46" fmla="*/ 627395 w 4140995"/>
              <a:gd name="connsiteY46" fmla="*/ 2023200 h 2563200"/>
              <a:gd name="connsiteX47" fmla="*/ 641795 w 4140995"/>
              <a:gd name="connsiteY47" fmla="*/ 2066400 h 2563200"/>
              <a:gd name="connsiteX48" fmla="*/ 656195 w 4140995"/>
              <a:gd name="connsiteY48" fmla="*/ 2124000 h 2563200"/>
              <a:gd name="connsiteX49" fmla="*/ 677795 w 4140995"/>
              <a:gd name="connsiteY49" fmla="*/ 2145600 h 2563200"/>
              <a:gd name="connsiteX50" fmla="*/ 684995 w 4140995"/>
              <a:gd name="connsiteY50" fmla="*/ 2167200 h 2563200"/>
              <a:gd name="connsiteX51" fmla="*/ 699395 w 4140995"/>
              <a:gd name="connsiteY51" fmla="*/ 2253600 h 2563200"/>
              <a:gd name="connsiteX52" fmla="*/ 728195 w 4140995"/>
              <a:gd name="connsiteY52" fmla="*/ 2296800 h 2563200"/>
              <a:gd name="connsiteX53" fmla="*/ 742595 w 4140995"/>
              <a:gd name="connsiteY53" fmla="*/ 2318400 h 2563200"/>
              <a:gd name="connsiteX54" fmla="*/ 800195 w 4140995"/>
              <a:gd name="connsiteY54" fmla="*/ 2383200 h 2563200"/>
              <a:gd name="connsiteX55" fmla="*/ 843395 w 4140995"/>
              <a:gd name="connsiteY55" fmla="*/ 2412000 h 2563200"/>
              <a:gd name="connsiteX56" fmla="*/ 864995 w 4140995"/>
              <a:gd name="connsiteY56" fmla="*/ 2426400 h 2563200"/>
              <a:gd name="connsiteX57" fmla="*/ 908195 w 4140995"/>
              <a:gd name="connsiteY57" fmla="*/ 2440800 h 2563200"/>
              <a:gd name="connsiteX58" fmla="*/ 929795 w 4140995"/>
              <a:gd name="connsiteY58" fmla="*/ 2455200 h 2563200"/>
              <a:gd name="connsiteX59" fmla="*/ 965795 w 4140995"/>
              <a:gd name="connsiteY59" fmla="*/ 2462400 h 2563200"/>
              <a:gd name="connsiteX60" fmla="*/ 1052195 w 4140995"/>
              <a:gd name="connsiteY60" fmla="*/ 2484000 h 2563200"/>
              <a:gd name="connsiteX61" fmla="*/ 1095395 w 4140995"/>
              <a:gd name="connsiteY61" fmla="*/ 2498400 h 2563200"/>
              <a:gd name="connsiteX62" fmla="*/ 1131395 w 4140995"/>
              <a:gd name="connsiteY62" fmla="*/ 2505600 h 2563200"/>
              <a:gd name="connsiteX63" fmla="*/ 1196195 w 4140995"/>
              <a:gd name="connsiteY63" fmla="*/ 2527200 h 2563200"/>
              <a:gd name="connsiteX64" fmla="*/ 1239395 w 4140995"/>
              <a:gd name="connsiteY64" fmla="*/ 2541600 h 2563200"/>
              <a:gd name="connsiteX65" fmla="*/ 1275395 w 4140995"/>
              <a:gd name="connsiteY65" fmla="*/ 2548800 h 2563200"/>
              <a:gd name="connsiteX66" fmla="*/ 1296995 w 4140995"/>
              <a:gd name="connsiteY66" fmla="*/ 2556000 h 2563200"/>
              <a:gd name="connsiteX67" fmla="*/ 1347395 w 4140995"/>
              <a:gd name="connsiteY67" fmla="*/ 2563200 h 2563200"/>
              <a:gd name="connsiteX68" fmla="*/ 1419395 w 4140995"/>
              <a:gd name="connsiteY68" fmla="*/ 2556000 h 2563200"/>
              <a:gd name="connsiteX69" fmla="*/ 1505795 w 4140995"/>
              <a:gd name="connsiteY69" fmla="*/ 2541600 h 2563200"/>
              <a:gd name="connsiteX70" fmla="*/ 1563395 w 4140995"/>
              <a:gd name="connsiteY70" fmla="*/ 2534400 h 2563200"/>
              <a:gd name="connsiteX71" fmla="*/ 1656995 w 4140995"/>
              <a:gd name="connsiteY71" fmla="*/ 2520000 h 2563200"/>
              <a:gd name="connsiteX72" fmla="*/ 2124995 w 4140995"/>
              <a:gd name="connsiteY72" fmla="*/ 2498400 h 2563200"/>
              <a:gd name="connsiteX73" fmla="*/ 2607395 w 4140995"/>
              <a:gd name="connsiteY73" fmla="*/ 2505600 h 2563200"/>
              <a:gd name="connsiteX74" fmla="*/ 2679395 w 4140995"/>
              <a:gd name="connsiteY74" fmla="*/ 2520000 h 2563200"/>
              <a:gd name="connsiteX75" fmla="*/ 2736995 w 4140995"/>
              <a:gd name="connsiteY75" fmla="*/ 2527200 h 2563200"/>
              <a:gd name="connsiteX76" fmla="*/ 2873795 w 4140995"/>
              <a:gd name="connsiteY76" fmla="*/ 2520000 h 2563200"/>
              <a:gd name="connsiteX77" fmla="*/ 2924195 w 4140995"/>
              <a:gd name="connsiteY77" fmla="*/ 2505600 h 2563200"/>
              <a:gd name="connsiteX78" fmla="*/ 2988995 w 4140995"/>
              <a:gd name="connsiteY78" fmla="*/ 2491200 h 2563200"/>
              <a:gd name="connsiteX79" fmla="*/ 3068195 w 4140995"/>
              <a:gd name="connsiteY79" fmla="*/ 2462400 h 2563200"/>
              <a:gd name="connsiteX80" fmla="*/ 3248195 w 4140995"/>
              <a:gd name="connsiteY80" fmla="*/ 2426400 h 2563200"/>
              <a:gd name="connsiteX81" fmla="*/ 3428195 w 4140995"/>
              <a:gd name="connsiteY81" fmla="*/ 2397600 h 2563200"/>
              <a:gd name="connsiteX82" fmla="*/ 3471395 w 4140995"/>
              <a:gd name="connsiteY82" fmla="*/ 2390400 h 2563200"/>
              <a:gd name="connsiteX83" fmla="*/ 3608195 w 4140995"/>
              <a:gd name="connsiteY83" fmla="*/ 2376000 h 2563200"/>
              <a:gd name="connsiteX84" fmla="*/ 3701795 w 4140995"/>
              <a:gd name="connsiteY84" fmla="*/ 2361600 h 2563200"/>
              <a:gd name="connsiteX85" fmla="*/ 3802595 w 4140995"/>
              <a:gd name="connsiteY85" fmla="*/ 2332800 h 2563200"/>
              <a:gd name="connsiteX86" fmla="*/ 3838595 w 4140995"/>
              <a:gd name="connsiteY86" fmla="*/ 2318400 h 2563200"/>
              <a:gd name="connsiteX87" fmla="*/ 3860195 w 4140995"/>
              <a:gd name="connsiteY87" fmla="*/ 2296800 h 2563200"/>
              <a:gd name="connsiteX88" fmla="*/ 3896195 w 4140995"/>
              <a:gd name="connsiteY88" fmla="*/ 2268000 h 2563200"/>
              <a:gd name="connsiteX89" fmla="*/ 3924995 w 4140995"/>
              <a:gd name="connsiteY89" fmla="*/ 2232000 h 2563200"/>
              <a:gd name="connsiteX90" fmla="*/ 3946595 w 4140995"/>
              <a:gd name="connsiteY90" fmla="*/ 2196000 h 2563200"/>
              <a:gd name="connsiteX91" fmla="*/ 3975395 w 4140995"/>
              <a:gd name="connsiteY91" fmla="*/ 2152800 h 2563200"/>
              <a:gd name="connsiteX92" fmla="*/ 4032995 w 4140995"/>
              <a:gd name="connsiteY92" fmla="*/ 2052000 h 2563200"/>
              <a:gd name="connsiteX93" fmla="*/ 4090595 w 4140995"/>
              <a:gd name="connsiteY93" fmla="*/ 1886400 h 2563200"/>
              <a:gd name="connsiteX94" fmla="*/ 4119395 w 4140995"/>
              <a:gd name="connsiteY94" fmla="*/ 1728000 h 2563200"/>
              <a:gd name="connsiteX95" fmla="*/ 4140995 w 4140995"/>
              <a:gd name="connsiteY95" fmla="*/ 1382400 h 2563200"/>
              <a:gd name="connsiteX96" fmla="*/ 4133795 w 4140995"/>
              <a:gd name="connsiteY96" fmla="*/ 972000 h 2563200"/>
              <a:gd name="connsiteX97" fmla="*/ 4126595 w 4140995"/>
              <a:gd name="connsiteY97" fmla="*/ 928800 h 2563200"/>
              <a:gd name="connsiteX98" fmla="*/ 4112195 w 4140995"/>
              <a:gd name="connsiteY98" fmla="*/ 792000 h 2563200"/>
              <a:gd name="connsiteX99" fmla="*/ 4090595 w 4140995"/>
              <a:gd name="connsiteY99" fmla="*/ 590400 h 2563200"/>
              <a:gd name="connsiteX100" fmla="*/ 4083395 w 4140995"/>
              <a:gd name="connsiteY100" fmla="*/ 525600 h 2563200"/>
              <a:gd name="connsiteX101" fmla="*/ 4068995 w 4140995"/>
              <a:gd name="connsiteY101" fmla="*/ 460800 h 2563200"/>
              <a:gd name="connsiteX102" fmla="*/ 4047395 w 4140995"/>
              <a:gd name="connsiteY102" fmla="*/ 352800 h 2563200"/>
              <a:gd name="connsiteX103" fmla="*/ 4032995 w 4140995"/>
              <a:gd name="connsiteY103" fmla="*/ 237600 h 2563200"/>
              <a:gd name="connsiteX104" fmla="*/ 4025795 w 4140995"/>
              <a:gd name="connsiteY104" fmla="*/ 144000 h 2563200"/>
              <a:gd name="connsiteX105" fmla="*/ 4018595 w 4140995"/>
              <a:gd name="connsiteY105" fmla="*/ 86400 h 2563200"/>
              <a:gd name="connsiteX106" fmla="*/ 3996995 w 4140995"/>
              <a:gd name="connsiteY106" fmla="*/ 0 h 2563200"/>
              <a:gd name="connsiteX107" fmla="*/ 3903395 w 4140995"/>
              <a:gd name="connsiteY107" fmla="*/ 21600 h 2563200"/>
              <a:gd name="connsiteX108" fmla="*/ 3867395 w 4140995"/>
              <a:gd name="connsiteY108" fmla="*/ 28800 h 2563200"/>
              <a:gd name="connsiteX109" fmla="*/ 3672995 w 4140995"/>
              <a:gd name="connsiteY109" fmla="*/ 43200 h 2563200"/>
              <a:gd name="connsiteX110" fmla="*/ 3564995 w 4140995"/>
              <a:gd name="connsiteY110" fmla="*/ 50400 h 2563200"/>
              <a:gd name="connsiteX111" fmla="*/ 2974595 w 4140995"/>
              <a:gd name="connsiteY111" fmla="*/ 43200 h 2563200"/>
              <a:gd name="connsiteX112" fmla="*/ 2952995 w 4140995"/>
              <a:gd name="connsiteY112" fmla="*/ 36000 h 2563200"/>
              <a:gd name="connsiteX113" fmla="*/ 2902595 w 4140995"/>
              <a:gd name="connsiteY113" fmla="*/ 21600 h 2563200"/>
              <a:gd name="connsiteX114" fmla="*/ 2873795 w 4140995"/>
              <a:gd name="connsiteY114" fmla="*/ 7200 h 2563200"/>
              <a:gd name="connsiteX115" fmla="*/ 2765795 w 4140995"/>
              <a:gd name="connsiteY115" fmla="*/ 28800 h 2563200"/>
              <a:gd name="connsiteX116" fmla="*/ 1541795 w 4140995"/>
              <a:gd name="connsiteY116" fmla="*/ 57600 h 2563200"/>
              <a:gd name="connsiteX117" fmla="*/ 1512995 w 4140995"/>
              <a:gd name="connsiteY117" fmla="*/ 64800 h 2563200"/>
              <a:gd name="connsiteX118" fmla="*/ 1476995 w 4140995"/>
              <a:gd name="connsiteY118" fmla="*/ 72000 h 2563200"/>
              <a:gd name="connsiteX119" fmla="*/ 1412195 w 4140995"/>
              <a:gd name="connsiteY119" fmla="*/ 86400 h 2563200"/>
              <a:gd name="connsiteX120" fmla="*/ 1246595 w 4140995"/>
              <a:gd name="connsiteY120" fmla="*/ 100800 h 2563200"/>
              <a:gd name="connsiteX121" fmla="*/ 1138595 w 4140995"/>
              <a:gd name="connsiteY121" fmla="*/ 115200 h 2563200"/>
              <a:gd name="connsiteX122" fmla="*/ 850595 w 4140995"/>
              <a:gd name="connsiteY122" fmla="*/ 108000 h 2563200"/>
              <a:gd name="connsiteX123" fmla="*/ 821795 w 4140995"/>
              <a:gd name="connsiteY123" fmla="*/ 100800 h 2563200"/>
              <a:gd name="connsiteX124" fmla="*/ 749795 w 4140995"/>
              <a:gd name="connsiteY124" fmla="*/ 93600 h 2563200"/>
              <a:gd name="connsiteX125" fmla="*/ 692195 w 4140995"/>
              <a:gd name="connsiteY125" fmla="*/ 100800 h 2563200"/>
              <a:gd name="connsiteX126" fmla="*/ 620195 w 4140995"/>
              <a:gd name="connsiteY126" fmla="*/ 115200 h 2563200"/>
              <a:gd name="connsiteX127" fmla="*/ 598595 w 4140995"/>
              <a:gd name="connsiteY127" fmla="*/ 122400 h 2563200"/>
              <a:gd name="connsiteX128" fmla="*/ 569795 w 4140995"/>
              <a:gd name="connsiteY128" fmla="*/ 108000 h 25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40995" h="2563200">
                <a:moveTo>
                  <a:pt x="569795" y="108000"/>
                </a:moveTo>
                <a:lnTo>
                  <a:pt x="569795" y="108000"/>
                </a:lnTo>
                <a:cubicBezTo>
                  <a:pt x="550595" y="120000"/>
                  <a:pt x="531752" y="132592"/>
                  <a:pt x="512195" y="144000"/>
                </a:cubicBezTo>
                <a:cubicBezTo>
                  <a:pt x="467575" y="170028"/>
                  <a:pt x="490033" y="147712"/>
                  <a:pt x="432995" y="187200"/>
                </a:cubicBezTo>
                <a:cubicBezTo>
                  <a:pt x="417583" y="197870"/>
                  <a:pt x="405151" y="212451"/>
                  <a:pt x="389795" y="223200"/>
                </a:cubicBezTo>
                <a:cubicBezTo>
                  <a:pt x="357072" y="246106"/>
                  <a:pt x="317240" y="259755"/>
                  <a:pt x="288995" y="288000"/>
                </a:cubicBezTo>
                <a:cubicBezTo>
                  <a:pt x="279395" y="297600"/>
                  <a:pt x="270956" y="308522"/>
                  <a:pt x="260195" y="316800"/>
                </a:cubicBezTo>
                <a:cubicBezTo>
                  <a:pt x="239619" y="332628"/>
                  <a:pt x="211333" y="339508"/>
                  <a:pt x="195395" y="360000"/>
                </a:cubicBezTo>
                <a:lnTo>
                  <a:pt x="144995" y="424800"/>
                </a:lnTo>
                <a:cubicBezTo>
                  <a:pt x="135501" y="436884"/>
                  <a:pt x="127061" y="449934"/>
                  <a:pt x="116195" y="460800"/>
                </a:cubicBezTo>
                <a:cubicBezTo>
                  <a:pt x="108995" y="468000"/>
                  <a:pt x="100434" y="474058"/>
                  <a:pt x="94595" y="482400"/>
                </a:cubicBezTo>
                <a:cubicBezTo>
                  <a:pt x="83499" y="498252"/>
                  <a:pt x="75936" y="516321"/>
                  <a:pt x="65795" y="532800"/>
                </a:cubicBezTo>
                <a:cubicBezTo>
                  <a:pt x="56725" y="547539"/>
                  <a:pt x="44735" y="560520"/>
                  <a:pt x="36995" y="576000"/>
                </a:cubicBezTo>
                <a:cubicBezTo>
                  <a:pt x="4801" y="640388"/>
                  <a:pt x="14983" y="613235"/>
                  <a:pt x="995" y="655200"/>
                </a:cubicBezTo>
                <a:cubicBezTo>
                  <a:pt x="3110" y="733443"/>
                  <a:pt x="-8480" y="862099"/>
                  <a:pt x="15395" y="957600"/>
                </a:cubicBezTo>
                <a:cubicBezTo>
                  <a:pt x="17236" y="964963"/>
                  <a:pt x="20195" y="972000"/>
                  <a:pt x="22595" y="979200"/>
                </a:cubicBezTo>
                <a:cubicBezTo>
                  <a:pt x="24995" y="1015200"/>
                  <a:pt x="26205" y="1051299"/>
                  <a:pt x="29795" y="1087200"/>
                </a:cubicBezTo>
                <a:cubicBezTo>
                  <a:pt x="31013" y="1099377"/>
                  <a:pt x="35378" y="1111070"/>
                  <a:pt x="36995" y="1123200"/>
                </a:cubicBezTo>
                <a:cubicBezTo>
                  <a:pt x="40183" y="1147108"/>
                  <a:pt x="40527" y="1171361"/>
                  <a:pt x="44195" y="1195200"/>
                </a:cubicBezTo>
                <a:cubicBezTo>
                  <a:pt x="45349" y="1202701"/>
                  <a:pt x="49310" y="1209503"/>
                  <a:pt x="51395" y="1216800"/>
                </a:cubicBezTo>
                <a:cubicBezTo>
                  <a:pt x="54113" y="1226315"/>
                  <a:pt x="55752" y="1236122"/>
                  <a:pt x="58595" y="1245600"/>
                </a:cubicBezTo>
                <a:cubicBezTo>
                  <a:pt x="62957" y="1260139"/>
                  <a:pt x="68195" y="1274400"/>
                  <a:pt x="72995" y="1288800"/>
                </a:cubicBezTo>
                <a:lnTo>
                  <a:pt x="87395" y="1332000"/>
                </a:lnTo>
                <a:cubicBezTo>
                  <a:pt x="89795" y="1339200"/>
                  <a:pt x="92754" y="1346237"/>
                  <a:pt x="94595" y="1353600"/>
                </a:cubicBezTo>
                <a:cubicBezTo>
                  <a:pt x="99395" y="1372800"/>
                  <a:pt x="98017" y="1394733"/>
                  <a:pt x="108995" y="1411200"/>
                </a:cubicBezTo>
                <a:cubicBezTo>
                  <a:pt x="118595" y="1425600"/>
                  <a:pt x="125557" y="1442162"/>
                  <a:pt x="137795" y="1454400"/>
                </a:cubicBezTo>
                <a:cubicBezTo>
                  <a:pt x="144995" y="1461600"/>
                  <a:pt x="152876" y="1468178"/>
                  <a:pt x="159395" y="1476000"/>
                </a:cubicBezTo>
                <a:cubicBezTo>
                  <a:pt x="164935" y="1482648"/>
                  <a:pt x="167676" y="1491481"/>
                  <a:pt x="173795" y="1497600"/>
                </a:cubicBezTo>
                <a:cubicBezTo>
                  <a:pt x="179914" y="1503719"/>
                  <a:pt x="188747" y="1506460"/>
                  <a:pt x="195395" y="1512000"/>
                </a:cubicBezTo>
                <a:cubicBezTo>
                  <a:pt x="203217" y="1518519"/>
                  <a:pt x="209173" y="1527081"/>
                  <a:pt x="216995" y="1533600"/>
                </a:cubicBezTo>
                <a:cubicBezTo>
                  <a:pt x="223643" y="1539140"/>
                  <a:pt x="231947" y="1542460"/>
                  <a:pt x="238595" y="1548000"/>
                </a:cubicBezTo>
                <a:cubicBezTo>
                  <a:pt x="262480" y="1567904"/>
                  <a:pt x="254981" y="1570593"/>
                  <a:pt x="281795" y="1584000"/>
                </a:cubicBezTo>
                <a:cubicBezTo>
                  <a:pt x="288583" y="1587394"/>
                  <a:pt x="296607" y="1587806"/>
                  <a:pt x="303395" y="1591200"/>
                </a:cubicBezTo>
                <a:cubicBezTo>
                  <a:pt x="330209" y="1604607"/>
                  <a:pt x="322710" y="1607296"/>
                  <a:pt x="346595" y="1627200"/>
                </a:cubicBezTo>
                <a:cubicBezTo>
                  <a:pt x="353243" y="1632740"/>
                  <a:pt x="360995" y="1636800"/>
                  <a:pt x="368195" y="1641600"/>
                </a:cubicBezTo>
                <a:cubicBezTo>
                  <a:pt x="372995" y="1648800"/>
                  <a:pt x="376476" y="1657081"/>
                  <a:pt x="382595" y="1663200"/>
                </a:cubicBezTo>
                <a:cubicBezTo>
                  <a:pt x="388714" y="1669319"/>
                  <a:pt x="398497" y="1671088"/>
                  <a:pt x="404195" y="1677600"/>
                </a:cubicBezTo>
                <a:cubicBezTo>
                  <a:pt x="415592" y="1690625"/>
                  <a:pt x="423395" y="1706400"/>
                  <a:pt x="432995" y="1720800"/>
                </a:cubicBezTo>
                <a:cubicBezTo>
                  <a:pt x="437795" y="1728000"/>
                  <a:pt x="444659" y="1734191"/>
                  <a:pt x="447395" y="1742400"/>
                </a:cubicBezTo>
                <a:cubicBezTo>
                  <a:pt x="449795" y="1749600"/>
                  <a:pt x="450909" y="1757366"/>
                  <a:pt x="454595" y="1764000"/>
                </a:cubicBezTo>
                <a:lnTo>
                  <a:pt x="497795" y="1828800"/>
                </a:lnTo>
                <a:lnTo>
                  <a:pt x="512195" y="1850400"/>
                </a:lnTo>
                <a:cubicBezTo>
                  <a:pt x="516995" y="1857600"/>
                  <a:pt x="520476" y="1865881"/>
                  <a:pt x="526595" y="1872000"/>
                </a:cubicBezTo>
                <a:cubicBezTo>
                  <a:pt x="542519" y="1887924"/>
                  <a:pt x="552571" y="1895152"/>
                  <a:pt x="562595" y="1915200"/>
                </a:cubicBezTo>
                <a:cubicBezTo>
                  <a:pt x="565989" y="1921988"/>
                  <a:pt x="566109" y="1930166"/>
                  <a:pt x="569795" y="1936800"/>
                </a:cubicBezTo>
                <a:lnTo>
                  <a:pt x="612995" y="2001600"/>
                </a:lnTo>
                <a:cubicBezTo>
                  <a:pt x="617795" y="2008800"/>
                  <a:pt x="624659" y="2014991"/>
                  <a:pt x="627395" y="2023200"/>
                </a:cubicBezTo>
                <a:cubicBezTo>
                  <a:pt x="632195" y="2037600"/>
                  <a:pt x="638818" y="2051516"/>
                  <a:pt x="641795" y="2066400"/>
                </a:cubicBezTo>
                <a:cubicBezTo>
                  <a:pt x="642834" y="2071593"/>
                  <a:pt x="649869" y="2114512"/>
                  <a:pt x="656195" y="2124000"/>
                </a:cubicBezTo>
                <a:cubicBezTo>
                  <a:pt x="661843" y="2132472"/>
                  <a:pt x="670595" y="2138400"/>
                  <a:pt x="677795" y="2145600"/>
                </a:cubicBezTo>
                <a:cubicBezTo>
                  <a:pt x="680195" y="2152800"/>
                  <a:pt x="683747" y="2159714"/>
                  <a:pt x="684995" y="2167200"/>
                </a:cubicBezTo>
                <a:cubicBezTo>
                  <a:pt x="687261" y="2180796"/>
                  <a:pt x="687338" y="2231898"/>
                  <a:pt x="699395" y="2253600"/>
                </a:cubicBezTo>
                <a:cubicBezTo>
                  <a:pt x="707800" y="2268729"/>
                  <a:pt x="718595" y="2282400"/>
                  <a:pt x="728195" y="2296800"/>
                </a:cubicBezTo>
                <a:lnTo>
                  <a:pt x="742595" y="2318400"/>
                </a:lnTo>
                <a:cubicBezTo>
                  <a:pt x="759909" y="2344371"/>
                  <a:pt x="770604" y="2363472"/>
                  <a:pt x="800195" y="2383200"/>
                </a:cubicBezTo>
                <a:lnTo>
                  <a:pt x="843395" y="2412000"/>
                </a:lnTo>
                <a:cubicBezTo>
                  <a:pt x="850595" y="2416800"/>
                  <a:pt x="856786" y="2423664"/>
                  <a:pt x="864995" y="2426400"/>
                </a:cubicBezTo>
                <a:cubicBezTo>
                  <a:pt x="879395" y="2431200"/>
                  <a:pt x="895565" y="2432380"/>
                  <a:pt x="908195" y="2440800"/>
                </a:cubicBezTo>
                <a:cubicBezTo>
                  <a:pt x="915395" y="2445600"/>
                  <a:pt x="921693" y="2452162"/>
                  <a:pt x="929795" y="2455200"/>
                </a:cubicBezTo>
                <a:cubicBezTo>
                  <a:pt x="941253" y="2459497"/>
                  <a:pt x="954073" y="2458884"/>
                  <a:pt x="965795" y="2462400"/>
                </a:cubicBezTo>
                <a:cubicBezTo>
                  <a:pt x="1050488" y="2487808"/>
                  <a:pt x="945753" y="2468794"/>
                  <a:pt x="1052195" y="2484000"/>
                </a:cubicBezTo>
                <a:cubicBezTo>
                  <a:pt x="1066595" y="2488800"/>
                  <a:pt x="1080751" y="2494406"/>
                  <a:pt x="1095395" y="2498400"/>
                </a:cubicBezTo>
                <a:cubicBezTo>
                  <a:pt x="1107201" y="2501620"/>
                  <a:pt x="1119628" y="2502238"/>
                  <a:pt x="1131395" y="2505600"/>
                </a:cubicBezTo>
                <a:cubicBezTo>
                  <a:pt x="1153287" y="2511855"/>
                  <a:pt x="1174595" y="2520000"/>
                  <a:pt x="1196195" y="2527200"/>
                </a:cubicBezTo>
                <a:cubicBezTo>
                  <a:pt x="1210595" y="2532000"/>
                  <a:pt x="1224511" y="2538623"/>
                  <a:pt x="1239395" y="2541600"/>
                </a:cubicBezTo>
                <a:cubicBezTo>
                  <a:pt x="1251395" y="2544000"/>
                  <a:pt x="1263523" y="2545832"/>
                  <a:pt x="1275395" y="2548800"/>
                </a:cubicBezTo>
                <a:cubicBezTo>
                  <a:pt x="1282758" y="2550641"/>
                  <a:pt x="1289553" y="2554512"/>
                  <a:pt x="1296995" y="2556000"/>
                </a:cubicBezTo>
                <a:cubicBezTo>
                  <a:pt x="1313636" y="2559328"/>
                  <a:pt x="1330595" y="2560800"/>
                  <a:pt x="1347395" y="2563200"/>
                </a:cubicBezTo>
                <a:cubicBezTo>
                  <a:pt x="1371395" y="2560800"/>
                  <a:pt x="1395496" y="2559259"/>
                  <a:pt x="1419395" y="2556000"/>
                </a:cubicBezTo>
                <a:cubicBezTo>
                  <a:pt x="1448325" y="2552055"/>
                  <a:pt x="1476921" y="2545931"/>
                  <a:pt x="1505795" y="2541600"/>
                </a:cubicBezTo>
                <a:cubicBezTo>
                  <a:pt x="1524930" y="2538730"/>
                  <a:pt x="1544240" y="2537136"/>
                  <a:pt x="1563395" y="2534400"/>
                </a:cubicBezTo>
                <a:cubicBezTo>
                  <a:pt x="1594645" y="2529936"/>
                  <a:pt x="1625547" y="2522735"/>
                  <a:pt x="1656995" y="2520000"/>
                </a:cubicBezTo>
                <a:cubicBezTo>
                  <a:pt x="1822622" y="2505598"/>
                  <a:pt x="1959259" y="2503579"/>
                  <a:pt x="2124995" y="2498400"/>
                </a:cubicBezTo>
                <a:lnTo>
                  <a:pt x="2607395" y="2505600"/>
                </a:lnTo>
                <a:cubicBezTo>
                  <a:pt x="2645321" y="2506639"/>
                  <a:pt x="2646624" y="2514538"/>
                  <a:pt x="2679395" y="2520000"/>
                </a:cubicBezTo>
                <a:cubicBezTo>
                  <a:pt x="2698481" y="2523181"/>
                  <a:pt x="2717795" y="2524800"/>
                  <a:pt x="2736995" y="2527200"/>
                </a:cubicBezTo>
                <a:cubicBezTo>
                  <a:pt x="2782595" y="2524800"/>
                  <a:pt x="2828433" y="2525234"/>
                  <a:pt x="2873795" y="2520000"/>
                </a:cubicBezTo>
                <a:cubicBezTo>
                  <a:pt x="2891152" y="2517997"/>
                  <a:pt x="2907244" y="2509838"/>
                  <a:pt x="2924195" y="2505600"/>
                </a:cubicBezTo>
                <a:cubicBezTo>
                  <a:pt x="2945661" y="2500233"/>
                  <a:pt x="2967801" y="2497558"/>
                  <a:pt x="2988995" y="2491200"/>
                </a:cubicBezTo>
                <a:cubicBezTo>
                  <a:pt x="3015902" y="2483128"/>
                  <a:pt x="3040942" y="2469213"/>
                  <a:pt x="3068195" y="2462400"/>
                </a:cubicBezTo>
                <a:cubicBezTo>
                  <a:pt x="3127556" y="2447560"/>
                  <a:pt x="3187975" y="2437240"/>
                  <a:pt x="3248195" y="2426400"/>
                </a:cubicBezTo>
                <a:cubicBezTo>
                  <a:pt x="3307997" y="2415636"/>
                  <a:pt x="3368207" y="2407275"/>
                  <a:pt x="3428195" y="2397600"/>
                </a:cubicBezTo>
                <a:cubicBezTo>
                  <a:pt x="3442607" y="2395275"/>
                  <a:pt x="3456877" y="2391928"/>
                  <a:pt x="3471395" y="2390400"/>
                </a:cubicBezTo>
                <a:lnTo>
                  <a:pt x="3608195" y="2376000"/>
                </a:lnTo>
                <a:cubicBezTo>
                  <a:pt x="3638305" y="2372526"/>
                  <a:pt x="3671742" y="2366609"/>
                  <a:pt x="3701795" y="2361600"/>
                </a:cubicBezTo>
                <a:cubicBezTo>
                  <a:pt x="3783461" y="2328934"/>
                  <a:pt x="3682169" y="2367207"/>
                  <a:pt x="3802595" y="2332800"/>
                </a:cubicBezTo>
                <a:cubicBezTo>
                  <a:pt x="3815022" y="2329249"/>
                  <a:pt x="3826595" y="2323200"/>
                  <a:pt x="3838595" y="2318400"/>
                </a:cubicBezTo>
                <a:cubicBezTo>
                  <a:pt x="3845795" y="2311200"/>
                  <a:pt x="3852532" y="2303505"/>
                  <a:pt x="3860195" y="2296800"/>
                </a:cubicBezTo>
                <a:cubicBezTo>
                  <a:pt x="3871760" y="2286680"/>
                  <a:pt x="3885329" y="2278866"/>
                  <a:pt x="3896195" y="2268000"/>
                </a:cubicBezTo>
                <a:cubicBezTo>
                  <a:pt x="3907061" y="2257134"/>
                  <a:pt x="3916182" y="2244590"/>
                  <a:pt x="3924995" y="2232000"/>
                </a:cubicBezTo>
                <a:cubicBezTo>
                  <a:pt x="3933020" y="2220535"/>
                  <a:pt x="3939082" y="2207806"/>
                  <a:pt x="3946595" y="2196000"/>
                </a:cubicBezTo>
                <a:cubicBezTo>
                  <a:pt x="3955887" y="2181399"/>
                  <a:pt x="3966222" y="2167476"/>
                  <a:pt x="3975395" y="2152800"/>
                </a:cubicBezTo>
                <a:cubicBezTo>
                  <a:pt x="3976498" y="2151036"/>
                  <a:pt x="4024339" y="2075370"/>
                  <a:pt x="4032995" y="2052000"/>
                </a:cubicBezTo>
                <a:cubicBezTo>
                  <a:pt x="4053293" y="1997194"/>
                  <a:pt x="4079133" y="1943709"/>
                  <a:pt x="4090595" y="1886400"/>
                </a:cubicBezTo>
                <a:cubicBezTo>
                  <a:pt x="4096758" y="1855587"/>
                  <a:pt x="4115677" y="1771372"/>
                  <a:pt x="4119395" y="1728000"/>
                </a:cubicBezTo>
                <a:cubicBezTo>
                  <a:pt x="4132228" y="1578277"/>
                  <a:pt x="4133991" y="1522483"/>
                  <a:pt x="4140995" y="1382400"/>
                </a:cubicBezTo>
                <a:cubicBezTo>
                  <a:pt x="4138595" y="1245600"/>
                  <a:pt x="4138136" y="1108752"/>
                  <a:pt x="4133795" y="972000"/>
                </a:cubicBezTo>
                <a:cubicBezTo>
                  <a:pt x="4133332" y="957409"/>
                  <a:pt x="4128334" y="943295"/>
                  <a:pt x="4126595" y="928800"/>
                </a:cubicBezTo>
                <a:cubicBezTo>
                  <a:pt x="4121132" y="883275"/>
                  <a:pt x="4116612" y="837639"/>
                  <a:pt x="4112195" y="792000"/>
                </a:cubicBezTo>
                <a:cubicBezTo>
                  <a:pt x="4090865" y="571586"/>
                  <a:pt x="4123198" y="862089"/>
                  <a:pt x="4090595" y="590400"/>
                </a:cubicBezTo>
                <a:cubicBezTo>
                  <a:pt x="4088006" y="568822"/>
                  <a:pt x="4086968" y="547037"/>
                  <a:pt x="4083395" y="525600"/>
                </a:cubicBezTo>
                <a:cubicBezTo>
                  <a:pt x="4079757" y="503774"/>
                  <a:pt x="4072840" y="482590"/>
                  <a:pt x="4068995" y="460800"/>
                </a:cubicBezTo>
                <a:cubicBezTo>
                  <a:pt x="4049540" y="350556"/>
                  <a:pt x="4076220" y="453687"/>
                  <a:pt x="4047395" y="352800"/>
                </a:cubicBezTo>
                <a:cubicBezTo>
                  <a:pt x="4042595" y="314400"/>
                  <a:pt x="4036977" y="276093"/>
                  <a:pt x="4032995" y="237600"/>
                </a:cubicBezTo>
                <a:cubicBezTo>
                  <a:pt x="4029775" y="206474"/>
                  <a:pt x="4028762" y="175151"/>
                  <a:pt x="4025795" y="144000"/>
                </a:cubicBezTo>
                <a:cubicBezTo>
                  <a:pt x="4023960" y="124738"/>
                  <a:pt x="4020856" y="105617"/>
                  <a:pt x="4018595" y="86400"/>
                </a:cubicBezTo>
                <a:cubicBezTo>
                  <a:pt x="4009857" y="12126"/>
                  <a:pt x="4023682" y="40031"/>
                  <a:pt x="3996995" y="0"/>
                </a:cubicBezTo>
                <a:cubicBezTo>
                  <a:pt x="3937517" y="23791"/>
                  <a:pt x="3982072" y="9496"/>
                  <a:pt x="3903395" y="21600"/>
                </a:cubicBezTo>
                <a:cubicBezTo>
                  <a:pt x="3891300" y="23461"/>
                  <a:pt x="3879579" y="27658"/>
                  <a:pt x="3867395" y="28800"/>
                </a:cubicBezTo>
                <a:cubicBezTo>
                  <a:pt x="3802701" y="34865"/>
                  <a:pt x="3737807" y="38571"/>
                  <a:pt x="3672995" y="43200"/>
                </a:cubicBezTo>
                <a:lnTo>
                  <a:pt x="3564995" y="50400"/>
                </a:lnTo>
                <a:lnTo>
                  <a:pt x="2974595" y="43200"/>
                </a:lnTo>
                <a:cubicBezTo>
                  <a:pt x="2967008" y="43021"/>
                  <a:pt x="2960292" y="38085"/>
                  <a:pt x="2952995" y="36000"/>
                </a:cubicBezTo>
                <a:cubicBezTo>
                  <a:pt x="2934727" y="30780"/>
                  <a:pt x="2919858" y="28998"/>
                  <a:pt x="2902595" y="21600"/>
                </a:cubicBezTo>
                <a:cubicBezTo>
                  <a:pt x="2892730" y="17372"/>
                  <a:pt x="2883395" y="12000"/>
                  <a:pt x="2873795" y="7200"/>
                </a:cubicBezTo>
                <a:cubicBezTo>
                  <a:pt x="2835362" y="16808"/>
                  <a:pt x="2810263" y="23747"/>
                  <a:pt x="2765795" y="28800"/>
                </a:cubicBezTo>
                <a:cubicBezTo>
                  <a:pt x="2321506" y="79287"/>
                  <a:pt x="2108390" y="53464"/>
                  <a:pt x="1541795" y="57600"/>
                </a:cubicBezTo>
                <a:cubicBezTo>
                  <a:pt x="1532195" y="60000"/>
                  <a:pt x="1522655" y="62653"/>
                  <a:pt x="1512995" y="64800"/>
                </a:cubicBezTo>
                <a:cubicBezTo>
                  <a:pt x="1501049" y="67455"/>
                  <a:pt x="1488867" y="69032"/>
                  <a:pt x="1476995" y="72000"/>
                </a:cubicBezTo>
                <a:cubicBezTo>
                  <a:pt x="1419829" y="86291"/>
                  <a:pt x="1504653" y="73192"/>
                  <a:pt x="1412195" y="86400"/>
                </a:cubicBezTo>
                <a:cubicBezTo>
                  <a:pt x="1323849" y="99021"/>
                  <a:pt x="1364474" y="90550"/>
                  <a:pt x="1246595" y="100800"/>
                </a:cubicBezTo>
                <a:cubicBezTo>
                  <a:pt x="1222816" y="102868"/>
                  <a:pt x="1163718" y="111611"/>
                  <a:pt x="1138595" y="115200"/>
                </a:cubicBezTo>
                <a:cubicBezTo>
                  <a:pt x="1042595" y="112800"/>
                  <a:pt x="946526" y="112360"/>
                  <a:pt x="850595" y="108000"/>
                </a:cubicBezTo>
                <a:cubicBezTo>
                  <a:pt x="840710" y="107551"/>
                  <a:pt x="831591" y="102199"/>
                  <a:pt x="821795" y="100800"/>
                </a:cubicBezTo>
                <a:cubicBezTo>
                  <a:pt x="797918" y="97389"/>
                  <a:pt x="773795" y="96000"/>
                  <a:pt x="749795" y="93600"/>
                </a:cubicBezTo>
                <a:cubicBezTo>
                  <a:pt x="730595" y="96000"/>
                  <a:pt x="711281" y="97619"/>
                  <a:pt x="692195" y="100800"/>
                </a:cubicBezTo>
                <a:cubicBezTo>
                  <a:pt x="668053" y="104824"/>
                  <a:pt x="643414" y="107460"/>
                  <a:pt x="620195" y="115200"/>
                </a:cubicBezTo>
                <a:cubicBezTo>
                  <a:pt x="612995" y="117600"/>
                  <a:pt x="606108" y="121327"/>
                  <a:pt x="598595" y="122400"/>
                </a:cubicBezTo>
                <a:cubicBezTo>
                  <a:pt x="589091" y="123758"/>
                  <a:pt x="574595" y="110400"/>
                  <a:pt x="569795" y="10800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AEB0C8-07EB-402A-E8AB-0ADAE53F425C}"/>
              </a:ext>
            </a:extLst>
          </p:cNvPr>
          <p:cNvPicPr>
            <a:picLocks noChangeAspect="1"/>
          </p:cNvPicPr>
          <p:nvPr/>
        </p:nvPicPr>
        <p:blipFill>
          <a:blip r:embed="rId3"/>
          <a:stretch>
            <a:fillRect/>
          </a:stretch>
        </p:blipFill>
        <p:spPr>
          <a:xfrm>
            <a:off x="304800" y="2282883"/>
            <a:ext cx="2567413" cy="2558362"/>
          </a:xfrm>
          <a:prstGeom prst="rect">
            <a:avLst/>
          </a:prstGeom>
        </p:spPr>
      </p:pic>
      <p:sp>
        <p:nvSpPr>
          <p:cNvPr id="6" name="Title 4">
            <a:extLst>
              <a:ext uri="{FF2B5EF4-FFF2-40B4-BE49-F238E27FC236}">
                <a16:creationId xmlns:a16="http://schemas.microsoft.com/office/drawing/2014/main" id="{BA59028C-9D52-4FDA-C1E4-FA9DE4E170FB}"/>
              </a:ext>
            </a:extLst>
          </p:cNvPr>
          <p:cNvSpPr>
            <a:spLocks noGrp="1"/>
          </p:cNvSpPr>
          <p:nvPr>
            <p:ph type="title"/>
          </p:nvPr>
        </p:nvSpPr>
        <p:spPr>
          <a:xfrm>
            <a:off x="574556" y="195965"/>
            <a:ext cx="10515600" cy="1325563"/>
          </a:xfrm>
        </p:spPr>
        <p:txBody>
          <a:bodyPr/>
          <a:lstStyle/>
          <a:p>
            <a:r>
              <a:rPr lang="en-US" dirty="0"/>
              <a:t>Are there CSF compartments?</a:t>
            </a:r>
            <a:endParaRPr lang="nl-NL" dirty="0"/>
          </a:p>
        </p:txBody>
      </p:sp>
      <p:pic>
        <p:nvPicPr>
          <p:cNvPr id="8" name="Picture 7">
            <a:extLst>
              <a:ext uri="{FF2B5EF4-FFF2-40B4-BE49-F238E27FC236}">
                <a16:creationId xmlns:a16="http://schemas.microsoft.com/office/drawing/2014/main" id="{2CCFA2AD-B84B-C308-372F-A9A441898F9A}"/>
              </a:ext>
            </a:extLst>
          </p:cNvPr>
          <p:cNvPicPr>
            <a:picLocks noChangeAspect="1"/>
          </p:cNvPicPr>
          <p:nvPr/>
        </p:nvPicPr>
        <p:blipFill>
          <a:blip r:embed="rId4"/>
          <a:stretch>
            <a:fillRect/>
          </a:stretch>
        </p:blipFill>
        <p:spPr>
          <a:xfrm>
            <a:off x="6248400" y="2394549"/>
            <a:ext cx="2521136" cy="2394948"/>
          </a:xfrm>
          <a:prstGeom prst="rect">
            <a:avLst/>
          </a:prstGeom>
        </p:spPr>
      </p:pic>
      <p:pic>
        <p:nvPicPr>
          <p:cNvPr id="10" name="Picture 9">
            <a:extLst>
              <a:ext uri="{FF2B5EF4-FFF2-40B4-BE49-F238E27FC236}">
                <a16:creationId xmlns:a16="http://schemas.microsoft.com/office/drawing/2014/main" id="{3FF1FC80-252C-D916-2E16-F7C8760F6234}"/>
              </a:ext>
            </a:extLst>
          </p:cNvPr>
          <p:cNvPicPr>
            <a:picLocks noChangeAspect="1"/>
          </p:cNvPicPr>
          <p:nvPr/>
        </p:nvPicPr>
        <p:blipFill>
          <a:blip r:embed="rId5"/>
          <a:stretch>
            <a:fillRect/>
          </a:stretch>
        </p:blipFill>
        <p:spPr>
          <a:xfrm>
            <a:off x="9144000" y="2322548"/>
            <a:ext cx="2818325" cy="2466949"/>
          </a:xfrm>
          <a:prstGeom prst="rect">
            <a:avLst/>
          </a:prstGeom>
        </p:spPr>
      </p:pic>
      <p:sp>
        <p:nvSpPr>
          <p:cNvPr id="11" name="TextBox 10">
            <a:extLst>
              <a:ext uri="{FF2B5EF4-FFF2-40B4-BE49-F238E27FC236}">
                <a16:creationId xmlns:a16="http://schemas.microsoft.com/office/drawing/2014/main" id="{5BBFB1C9-F2B4-1DE3-DDF4-6B447919A131}"/>
              </a:ext>
            </a:extLst>
          </p:cNvPr>
          <p:cNvSpPr txBox="1"/>
          <p:nvPr/>
        </p:nvSpPr>
        <p:spPr>
          <a:xfrm>
            <a:off x="6331127" y="5178302"/>
            <a:ext cx="2665927" cy="369332"/>
          </a:xfrm>
          <a:prstGeom prst="rect">
            <a:avLst/>
          </a:prstGeom>
          <a:noFill/>
        </p:spPr>
        <p:txBody>
          <a:bodyPr wrap="square" rtlCol="0">
            <a:spAutoFit/>
          </a:bodyPr>
          <a:lstStyle/>
          <a:p>
            <a:r>
              <a:rPr lang="en-US" dirty="0"/>
              <a:t>Eide &amp; </a:t>
            </a:r>
            <a:r>
              <a:rPr lang="en-US" dirty="0" err="1"/>
              <a:t>Ringstad</a:t>
            </a:r>
            <a:r>
              <a:rPr lang="en-US" dirty="0"/>
              <a:t>, 2024</a:t>
            </a:r>
          </a:p>
        </p:txBody>
      </p:sp>
      <p:sp>
        <p:nvSpPr>
          <p:cNvPr id="12" name="TextBox 11">
            <a:extLst>
              <a:ext uri="{FF2B5EF4-FFF2-40B4-BE49-F238E27FC236}">
                <a16:creationId xmlns:a16="http://schemas.microsoft.com/office/drawing/2014/main" id="{3C765B1F-B8C8-4BAA-F4CD-826F0AEDA307}"/>
              </a:ext>
            </a:extLst>
          </p:cNvPr>
          <p:cNvSpPr txBox="1"/>
          <p:nvPr/>
        </p:nvSpPr>
        <p:spPr>
          <a:xfrm>
            <a:off x="9720672" y="5105400"/>
            <a:ext cx="2665927" cy="369332"/>
          </a:xfrm>
          <a:prstGeom prst="rect">
            <a:avLst/>
          </a:prstGeom>
          <a:noFill/>
        </p:spPr>
        <p:txBody>
          <a:bodyPr wrap="square" rtlCol="0">
            <a:spAutoFit/>
          </a:bodyPr>
          <a:lstStyle/>
          <a:p>
            <a:r>
              <a:rPr lang="en-US" dirty="0"/>
              <a:t>Smyth et al., 2024</a:t>
            </a:r>
          </a:p>
        </p:txBody>
      </p:sp>
      <p:pic>
        <p:nvPicPr>
          <p:cNvPr id="5" name="Picture 4">
            <a:extLst>
              <a:ext uri="{FF2B5EF4-FFF2-40B4-BE49-F238E27FC236}">
                <a16:creationId xmlns:a16="http://schemas.microsoft.com/office/drawing/2014/main" id="{07670FAF-1228-C45E-7511-91BF3F816AA3}"/>
              </a:ext>
            </a:extLst>
          </p:cNvPr>
          <p:cNvPicPr>
            <a:picLocks noChangeAspect="1"/>
          </p:cNvPicPr>
          <p:nvPr/>
        </p:nvPicPr>
        <p:blipFill>
          <a:blip r:embed="rId6"/>
          <a:stretch>
            <a:fillRect/>
          </a:stretch>
        </p:blipFill>
        <p:spPr>
          <a:xfrm>
            <a:off x="3028951" y="2352943"/>
            <a:ext cx="2818325" cy="2576347"/>
          </a:xfrm>
          <a:prstGeom prst="rect">
            <a:avLst/>
          </a:prstGeom>
        </p:spPr>
      </p:pic>
      <p:sp>
        <p:nvSpPr>
          <p:cNvPr id="13" name="TextBox 12">
            <a:extLst>
              <a:ext uri="{FF2B5EF4-FFF2-40B4-BE49-F238E27FC236}">
                <a16:creationId xmlns:a16="http://schemas.microsoft.com/office/drawing/2014/main" id="{A1B5F99D-795A-E354-A522-9FAA7028E245}"/>
              </a:ext>
            </a:extLst>
          </p:cNvPr>
          <p:cNvSpPr txBox="1"/>
          <p:nvPr/>
        </p:nvSpPr>
        <p:spPr>
          <a:xfrm>
            <a:off x="3412143" y="5187827"/>
            <a:ext cx="6191250" cy="369332"/>
          </a:xfrm>
          <a:prstGeom prst="rect">
            <a:avLst/>
          </a:prstGeom>
          <a:noFill/>
        </p:spPr>
        <p:txBody>
          <a:bodyPr wrap="square">
            <a:spAutoFit/>
          </a:bodyPr>
          <a:lstStyle/>
          <a:p>
            <a:r>
              <a:rPr lang="nl-NL" dirty="0" err="1"/>
              <a:t>Møllgård</a:t>
            </a:r>
            <a:r>
              <a:rPr lang="nl-NL" dirty="0"/>
              <a:t> et al., 2023</a:t>
            </a:r>
          </a:p>
        </p:txBody>
      </p:sp>
      <p:sp>
        <p:nvSpPr>
          <p:cNvPr id="14" name="Rectangle 13">
            <a:extLst>
              <a:ext uri="{FF2B5EF4-FFF2-40B4-BE49-F238E27FC236}">
                <a16:creationId xmlns:a16="http://schemas.microsoft.com/office/drawing/2014/main" id="{DC936C6F-2FFD-A33A-6981-9E4AE1E3530F}"/>
              </a:ext>
            </a:extLst>
          </p:cNvPr>
          <p:cNvSpPr/>
          <p:nvPr/>
        </p:nvSpPr>
        <p:spPr>
          <a:xfrm>
            <a:off x="6096000" y="2057400"/>
            <a:ext cx="5974079" cy="36576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39617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EDA5-CF6D-E1CC-BD3F-486118A27583}"/>
              </a:ext>
            </a:extLst>
          </p:cNvPr>
          <p:cNvSpPr>
            <a:spLocks noGrp="1"/>
          </p:cNvSpPr>
          <p:nvPr>
            <p:ph type="title"/>
          </p:nvPr>
        </p:nvSpPr>
        <p:spPr/>
        <p:txBody>
          <a:bodyPr/>
          <a:lstStyle/>
          <a:p>
            <a:r>
              <a:rPr lang="en-US" dirty="0"/>
              <a:t>Partial </a:t>
            </a:r>
            <a:r>
              <a:rPr lang="en-US" dirty="0" err="1"/>
              <a:t>voluming</a:t>
            </a:r>
            <a:r>
              <a:rPr lang="en-US" dirty="0"/>
              <a:t> has no large effect on T2</a:t>
            </a:r>
            <a:endParaRPr lang="nl-NL" dirty="0"/>
          </a:p>
        </p:txBody>
      </p:sp>
      <p:pic>
        <p:nvPicPr>
          <p:cNvPr id="3" name="Picture 2" descr="A close-up of a graph&#10;&#10;Description automatically generated">
            <a:extLst>
              <a:ext uri="{FF2B5EF4-FFF2-40B4-BE49-F238E27FC236}">
                <a16:creationId xmlns:a16="http://schemas.microsoft.com/office/drawing/2014/main" id="{65530CE2-98F9-2F4F-5224-B0B3525FFDBC}"/>
              </a:ext>
            </a:extLst>
          </p:cNvPr>
          <p:cNvPicPr>
            <a:picLocks noChangeAspect="1"/>
          </p:cNvPicPr>
          <p:nvPr/>
        </p:nvPicPr>
        <p:blipFill rotWithShape="1">
          <a:blip r:embed="rId2"/>
          <a:srcRect l="2120" t="66730" b="5518"/>
          <a:stretch/>
        </p:blipFill>
        <p:spPr>
          <a:xfrm>
            <a:off x="274787" y="2290266"/>
            <a:ext cx="11831488" cy="3245247"/>
          </a:xfrm>
          <a:prstGeom prst="rect">
            <a:avLst/>
          </a:prstGeom>
        </p:spPr>
      </p:pic>
      <p:sp>
        <p:nvSpPr>
          <p:cNvPr id="7" name="TextBox 6">
            <a:extLst>
              <a:ext uri="{FF2B5EF4-FFF2-40B4-BE49-F238E27FC236}">
                <a16:creationId xmlns:a16="http://schemas.microsoft.com/office/drawing/2014/main" id="{9B82C205-0062-357A-5321-C94F54F56274}"/>
              </a:ext>
            </a:extLst>
          </p:cNvPr>
          <p:cNvSpPr txBox="1"/>
          <p:nvPr/>
        </p:nvSpPr>
        <p:spPr>
          <a:xfrm>
            <a:off x="9232560" y="6173465"/>
            <a:ext cx="2665927" cy="369332"/>
          </a:xfrm>
          <a:prstGeom prst="rect">
            <a:avLst/>
          </a:prstGeom>
          <a:noFill/>
        </p:spPr>
        <p:txBody>
          <a:bodyPr wrap="square" rtlCol="0">
            <a:spAutoFit/>
          </a:bodyPr>
          <a:lstStyle/>
          <a:p>
            <a:r>
              <a:rPr lang="en-US" dirty="0"/>
              <a:t>Fultz et al., 2025 ISMRM</a:t>
            </a:r>
          </a:p>
        </p:txBody>
      </p:sp>
    </p:spTree>
    <p:extLst>
      <p:ext uri="{BB962C8B-B14F-4D97-AF65-F5344CB8AC3E}">
        <p14:creationId xmlns:p14="http://schemas.microsoft.com/office/powerpoint/2010/main" val="3304866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9F97420-60B7-D805-781D-9C569472F744}"/>
              </a:ext>
            </a:extLst>
          </p:cNvPr>
          <p:cNvSpPr/>
          <p:nvPr/>
        </p:nvSpPr>
        <p:spPr>
          <a:xfrm>
            <a:off x="558801" y="2834389"/>
            <a:ext cx="11074400" cy="1244844"/>
          </a:xfrm>
          <a:prstGeom prst="rect">
            <a:avLst/>
          </a:prstGeom>
          <a:solidFill>
            <a:srgbClr val="219EBC">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Do we see CSF ‘donuts’ beyond the ACA, PCA, and MCA?</a:t>
            </a:r>
          </a:p>
        </p:txBody>
      </p:sp>
      <p:sp>
        <p:nvSpPr>
          <p:cNvPr id="18" name="TextBox 17">
            <a:extLst>
              <a:ext uri="{FF2B5EF4-FFF2-40B4-BE49-F238E27FC236}">
                <a16:creationId xmlns:a16="http://schemas.microsoft.com/office/drawing/2014/main" id="{4C545832-B922-6C75-F14D-52461D387F6F}"/>
              </a:ext>
            </a:extLst>
          </p:cNvPr>
          <p:cNvSpPr txBox="1"/>
          <p:nvPr/>
        </p:nvSpPr>
        <p:spPr>
          <a:xfrm>
            <a:off x="1086339" y="4768910"/>
            <a:ext cx="10267461" cy="1708160"/>
          </a:xfrm>
          <a:prstGeom prst="rect">
            <a:avLst/>
          </a:prstGeom>
          <a:noFill/>
        </p:spPr>
        <p:txBody>
          <a:bodyPr wrap="square">
            <a:spAutoFit/>
          </a:bodyPr>
          <a:lstStyle/>
          <a:p>
            <a:pPr algn="ctr"/>
            <a:r>
              <a:rPr lang="en-US" sz="3500" dirty="0">
                <a:solidFill>
                  <a:schemeClr val="bg1"/>
                </a:solidFill>
              </a:rPr>
              <a:t>Do these compartments have different CSF mobility and T2 values around major arteries and bridging veins/ACE points?</a:t>
            </a:r>
            <a:endParaRPr lang="nl-NL" sz="3500" dirty="0">
              <a:solidFill>
                <a:schemeClr val="bg1"/>
              </a:solidFill>
            </a:endParaRPr>
          </a:p>
        </p:txBody>
      </p:sp>
    </p:spTree>
    <p:extLst>
      <p:ext uri="{BB962C8B-B14F-4D97-AF65-F5344CB8AC3E}">
        <p14:creationId xmlns:p14="http://schemas.microsoft.com/office/powerpoint/2010/main" val="1300861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6" name="Straight Arrow Connector 5">
            <a:extLst>
              <a:ext uri="{FF2B5EF4-FFF2-40B4-BE49-F238E27FC236}">
                <a16:creationId xmlns:a16="http://schemas.microsoft.com/office/drawing/2014/main" id="{F334295E-F0C5-8BF9-0F2C-9CC8994ED882}"/>
              </a:ext>
            </a:extLst>
          </p:cNvPr>
          <p:cNvCxnSpPr>
            <a:cxnSpLocks/>
          </p:cNvCxnSpPr>
          <p:nvPr/>
        </p:nvCxnSpPr>
        <p:spPr>
          <a:xfrm>
            <a:off x="4505325" y="3462281"/>
            <a:ext cx="1076324" cy="1222487"/>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7DE37BA-7E0C-F63C-26AA-BB0AAF9BC968}"/>
              </a:ext>
            </a:extLst>
          </p:cNvPr>
          <p:cNvCxnSpPr>
            <a:cxnSpLocks/>
          </p:cNvCxnSpPr>
          <p:nvPr/>
        </p:nvCxnSpPr>
        <p:spPr>
          <a:xfrm flipH="1" flipV="1">
            <a:off x="5619748" y="5323907"/>
            <a:ext cx="1828801" cy="638062"/>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382265B2-2BAC-82E9-2328-A0DBC32B5312}"/>
              </a:ext>
            </a:extLst>
          </p:cNvPr>
          <p:cNvSpPr>
            <a:spLocks noGrp="1"/>
          </p:cNvSpPr>
          <p:nvPr>
            <p:ph type="title"/>
          </p:nvPr>
        </p:nvSpPr>
        <p:spPr>
          <a:xfrm>
            <a:off x="673324" y="233435"/>
            <a:ext cx="10853657" cy="1325563"/>
          </a:xfrm>
        </p:spPr>
        <p:txBody>
          <a:bodyPr/>
          <a:lstStyle/>
          <a:p>
            <a:r>
              <a:rPr lang="en-US" dirty="0">
                <a:solidFill>
                  <a:schemeClr val="bg1"/>
                </a:solidFill>
              </a:rPr>
              <a:t>Different T2 values around veins vs. arteries</a:t>
            </a:r>
            <a:endParaRPr lang="nl-NL" dirty="0">
              <a:solidFill>
                <a:schemeClr val="bg1"/>
              </a:solidFill>
            </a:endParaRPr>
          </a:p>
        </p:txBody>
      </p:sp>
      <p:pic>
        <p:nvPicPr>
          <p:cNvPr id="9" name="Picture 8">
            <a:extLst>
              <a:ext uri="{FF2B5EF4-FFF2-40B4-BE49-F238E27FC236}">
                <a16:creationId xmlns:a16="http://schemas.microsoft.com/office/drawing/2014/main" id="{85729E23-6EBB-0B7A-5420-5A51935540FE}"/>
              </a:ext>
            </a:extLst>
          </p:cNvPr>
          <p:cNvPicPr>
            <a:picLocks noChangeAspect="1"/>
          </p:cNvPicPr>
          <p:nvPr/>
        </p:nvPicPr>
        <p:blipFill>
          <a:blip r:embed="rId2"/>
          <a:stretch>
            <a:fillRect/>
          </a:stretch>
        </p:blipFill>
        <p:spPr>
          <a:xfrm>
            <a:off x="381000" y="1628775"/>
            <a:ext cx="9963150" cy="4781550"/>
          </a:xfrm>
          <a:prstGeom prst="rect">
            <a:avLst/>
          </a:prstGeom>
        </p:spPr>
      </p:pic>
      <p:cxnSp>
        <p:nvCxnSpPr>
          <p:cNvPr id="10" name="Straight Arrow Connector 9">
            <a:extLst>
              <a:ext uri="{FF2B5EF4-FFF2-40B4-BE49-F238E27FC236}">
                <a16:creationId xmlns:a16="http://schemas.microsoft.com/office/drawing/2014/main" id="{D590C65B-2BF0-2F91-F6F2-CA102A6063A3}"/>
              </a:ext>
            </a:extLst>
          </p:cNvPr>
          <p:cNvCxnSpPr>
            <a:cxnSpLocks/>
          </p:cNvCxnSpPr>
          <p:nvPr/>
        </p:nvCxnSpPr>
        <p:spPr>
          <a:xfrm>
            <a:off x="3876675" y="3408306"/>
            <a:ext cx="1076324" cy="1222487"/>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DF91F41-66DA-A8F8-275A-35E1DDCFB03B}"/>
              </a:ext>
            </a:extLst>
          </p:cNvPr>
          <p:cNvCxnSpPr>
            <a:cxnSpLocks/>
          </p:cNvCxnSpPr>
          <p:nvPr/>
        </p:nvCxnSpPr>
        <p:spPr>
          <a:xfrm flipH="1" flipV="1">
            <a:off x="4991098" y="5269932"/>
            <a:ext cx="1828801" cy="638062"/>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57F88FA-E4EE-BC96-6F26-ABFEAC8EC4EF}"/>
              </a:ext>
            </a:extLst>
          </p:cNvPr>
          <p:cNvPicPr>
            <a:picLocks noChangeAspect="1"/>
          </p:cNvPicPr>
          <p:nvPr/>
        </p:nvPicPr>
        <p:blipFill>
          <a:blip r:embed="rId3"/>
          <a:stretch>
            <a:fillRect/>
          </a:stretch>
        </p:blipFill>
        <p:spPr>
          <a:xfrm>
            <a:off x="10591800" y="1558998"/>
            <a:ext cx="1342293" cy="2183768"/>
          </a:xfrm>
          <a:prstGeom prst="rect">
            <a:avLst/>
          </a:prstGeom>
        </p:spPr>
      </p:pic>
      <p:sp>
        <p:nvSpPr>
          <p:cNvPr id="13" name="Rectangle 12">
            <a:extLst>
              <a:ext uri="{FF2B5EF4-FFF2-40B4-BE49-F238E27FC236}">
                <a16:creationId xmlns:a16="http://schemas.microsoft.com/office/drawing/2014/main" id="{B4B66A38-5B66-64E2-B3D9-2AAADE81318C}"/>
              </a:ext>
            </a:extLst>
          </p:cNvPr>
          <p:cNvSpPr/>
          <p:nvPr/>
        </p:nvSpPr>
        <p:spPr>
          <a:xfrm>
            <a:off x="76200" y="6248400"/>
            <a:ext cx="11353800" cy="457200"/>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24108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2265B2-2BAC-82E9-2328-A0DBC32B5312}"/>
              </a:ext>
            </a:extLst>
          </p:cNvPr>
          <p:cNvSpPr>
            <a:spLocks noGrp="1"/>
          </p:cNvSpPr>
          <p:nvPr>
            <p:ph type="title"/>
          </p:nvPr>
        </p:nvSpPr>
        <p:spPr>
          <a:xfrm>
            <a:off x="673324" y="233435"/>
            <a:ext cx="10853657" cy="1325563"/>
          </a:xfrm>
        </p:spPr>
        <p:txBody>
          <a:bodyPr/>
          <a:lstStyle/>
          <a:p>
            <a:r>
              <a:rPr lang="en-US" dirty="0">
                <a:solidFill>
                  <a:schemeClr val="bg1"/>
                </a:solidFill>
              </a:rPr>
              <a:t>Different T2 values around veins vs. arteries</a:t>
            </a:r>
            <a:endParaRPr lang="nl-NL" dirty="0">
              <a:solidFill>
                <a:schemeClr val="bg1"/>
              </a:solidFill>
            </a:endParaRPr>
          </a:p>
        </p:txBody>
      </p:sp>
      <p:pic>
        <p:nvPicPr>
          <p:cNvPr id="3" name="Picture 2">
            <a:extLst>
              <a:ext uri="{FF2B5EF4-FFF2-40B4-BE49-F238E27FC236}">
                <a16:creationId xmlns:a16="http://schemas.microsoft.com/office/drawing/2014/main" id="{739A3384-8E2A-0E99-CD39-00378FD2CE08}"/>
              </a:ext>
            </a:extLst>
          </p:cNvPr>
          <p:cNvPicPr>
            <a:picLocks noChangeAspect="1"/>
          </p:cNvPicPr>
          <p:nvPr/>
        </p:nvPicPr>
        <p:blipFill>
          <a:blip r:embed="rId2"/>
          <a:stretch>
            <a:fillRect/>
          </a:stretch>
        </p:blipFill>
        <p:spPr>
          <a:xfrm>
            <a:off x="2590800" y="1520898"/>
            <a:ext cx="7315559" cy="4970277"/>
          </a:xfrm>
          <a:prstGeom prst="rect">
            <a:avLst/>
          </a:prstGeom>
        </p:spPr>
      </p:pic>
      <p:cxnSp>
        <p:nvCxnSpPr>
          <p:cNvPr id="9" name="Straight Arrow Connector 8">
            <a:extLst>
              <a:ext uri="{FF2B5EF4-FFF2-40B4-BE49-F238E27FC236}">
                <a16:creationId xmlns:a16="http://schemas.microsoft.com/office/drawing/2014/main" id="{FFFA2777-CDD7-F6BB-5DBF-596C7A93BB41}"/>
              </a:ext>
            </a:extLst>
          </p:cNvPr>
          <p:cNvCxnSpPr>
            <a:cxnSpLocks/>
          </p:cNvCxnSpPr>
          <p:nvPr/>
        </p:nvCxnSpPr>
        <p:spPr>
          <a:xfrm flipH="1" flipV="1">
            <a:off x="5638800" y="3000581"/>
            <a:ext cx="1828801" cy="638062"/>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97084DFF-D79D-F105-6D5C-4D4E9CCB8F0B}"/>
              </a:ext>
            </a:extLst>
          </p:cNvPr>
          <p:cNvPicPr>
            <a:picLocks noChangeAspect="1"/>
          </p:cNvPicPr>
          <p:nvPr/>
        </p:nvPicPr>
        <p:blipFill>
          <a:blip r:embed="rId3"/>
          <a:stretch>
            <a:fillRect/>
          </a:stretch>
        </p:blipFill>
        <p:spPr>
          <a:xfrm>
            <a:off x="10011507" y="1454875"/>
            <a:ext cx="1342293" cy="2183768"/>
          </a:xfrm>
          <a:prstGeom prst="rect">
            <a:avLst/>
          </a:prstGeom>
        </p:spPr>
      </p:pic>
    </p:spTree>
    <p:extLst>
      <p:ext uri="{BB962C8B-B14F-4D97-AF65-F5344CB8AC3E}">
        <p14:creationId xmlns:p14="http://schemas.microsoft.com/office/powerpoint/2010/main" val="1302854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476B1-F364-74D8-F928-E3C3229E346F}"/>
              </a:ext>
            </a:extLst>
          </p:cNvPr>
          <p:cNvSpPr>
            <a:spLocks noGrp="1"/>
          </p:cNvSpPr>
          <p:nvPr>
            <p:ph type="title"/>
          </p:nvPr>
        </p:nvSpPr>
        <p:spPr>
          <a:xfrm>
            <a:off x="673324" y="233435"/>
            <a:ext cx="10853657" cy="1325563"/>
          </a:xfrm>
        </p:spPr>
        <p:txBody>
          <a:bodyPr/>
          <a:lstStyle/>
          <a:p>
            <a:r>
              <a:rPr lang="en-US" dirty="0">
                <a:solidFill>
                  <a:schemeClr val="bg1"/>
                </a:solidFill>
              </a:rPr>
              <a:t>Different T2 values around veins vs. arteries</a:t>
            </a:r>
            <a:endParaRPr lang="nl-NL" dirty="0">
              <a:solidFill>
                <a:schemeClr val="bg1"/>
              </a:solidFill>
            </a:endParaRPr>
          </a:p>
        </p:txBody>
      </p:sp>
      <p:pic>
        <p:nvPicPr>
          <p:cNvPr id="5" name="Picture 4">
            <a:extLst>
              <a:ext uri="{FF2B5EF4-FFF2-40B4-BE49-F238E27FC236}">
                <a16:creationId xmlns:a16="http://schemas.microsoft.com/office/drawing/2014/main" id="{01C15258-B3FF-D1CE-A120-700E95B6E87C}"/>
              </a:ext>
            </a:extLst>
          </p:cNvPr>
          <p:cNvPicPr>
            <a:picLocks noChangeAspect="1"/>
          </p:cNvPicPr>
          <p:nvPr/>
        </p:nvPicPr>
        <p:blipFill rotWithShape="1">
          <a:blip r:embed="rId3"/>
          <a:srcRect l="18710"/>
          <a:stretch/>
        </p:blipFill>
        <p:spPr>
          <a:xfrm>
            <a:off x="1981200" y="1600200"/>
            <a:ext cx="8485416" cy="4449834"/>
          </a:xfrm>
          <a:prstGeom prst="rect">
            <a:avLst/>
          </a:prstGeom>
        </p:spPr>
      </p:pic>
      <p:cxnSp>
        <p:nvCxnSpPr>
          <p:cNvPr id="7" name="Straight Arrow Connector 6">
            <a:extLst>
              <a:ext uri="{FF2B5EF4-FFF2-40B4-BE49-F238E27FC236}">
                <a16:creationId xmlns:a16="http://schemas.microsoft.com/office/drawing/2014/main" id="{B833C956-3935-0A00-84F5-842A16609584}"/>
              </a:ext>
            </a:extLst>
          </p:cNvPr>
          <p:cNvCxnSpPr/>
          <p:nvPr/>
        </p:nvCxnSpPr>
        <p:spPr>
          <a:xfrm flipV="1">
            <a:off x="3230942" y="2604276"/>
            <a:ext cx="745435" cy="1431235"/>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2ECAD3-3360-AB56-12AC-28EEEA13731B}"/>
              </a:ext>
            </a:extLst>
          </p:cNvPr>
          <p:cNvCxnSpPr>
            <a:cxnSpLocks/>
          </p:cNvCxnSpPr>
          <p:nvPr/>
        </p:nvCxnSpPr>
        <p:spPr>
          <a:xfrm flipV="1">
            <a:off x="3370090" y="5023731"/>
            <a:ext cx="2040835" cy="471832"/>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0718CA2E-94AB-EEA4-5638-10B75443701E}"/>
              </a:ext>
            </a:extLst>
          </p:cNvPr>
          <p:cNvPicPr>
            <a:picLocks noChangeAspect="1"/>
          </p:cNvPicPr>
          <p:nvPr/>
        </p:nvPicPr>
        <p:blipFill>
          <a:blip r:embed="rId4"/>
          <a:stretch>
            <a:fillRect/>
          </a:stretch>
        </p:blipFill>
        <p:spPr>
          <a:xfrm>
            <a:off x="10591800" y="1558998"/>
            <a:ext cx="1342293" cy="2183768"/>
          </a:xfrm>
          <a:prstGeom prst="rect">
            <a:avLst/>
          </a:prstGeom>
        </p:spPr>
      </p:pic>
      <p:pic>
        <p:nvPicPr>
          <p:cNvPr id="9" name="Picture 8" descr="A close-up of a brain&#10;&#10;Description automatically generated">
            <a:extLst>
              <a:ext uri="{FF2B5EF4-FFF2-40B4-BE49-F238E27FC236}">
                <a16:creationId xmlns:a16="http://schemas.microsoft.com/office/drawing/2014/main" id="{2183310B-E039-56A8-EB81-30F49EFF6FC4}"/>
              </a:ext>
            </a:extLst>
          </p:cNvPr>
          <p:cNvPicPr>
            <a:picLocks noChangeAspect="1"/>
          </p:cNvPicPr>
          <p:nvPr/>
        </p:nvPicPr>
        <p:blipFill>
          <a:blip r:embed="rId5"/>
          <a:stretch>
            <a:fillRect/>
          </a:stretch>
        </p:blipFill>
        <p:spPr>
          <a:xfrm>
            <a:off x="1014172" y="0"/>
            <a:ext cx="7772400" cy="5244483"/>
          </a:xfrm>
          <a:prstGeom prst="rect">
            <a:avLst/>
          </a:prstGeom>
        </p:spPr>
      </p:pic>
    </p:spTree>
    <p:extLst>
      <p:ext uri="{BB962C8B-B14F-4D97-AF65-F5344CB8AC3E}">
        <p14:creationId xmlns:p14="http://schemas.microsoft.com/office/powerpoint/2010/main" val="2433932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A red and yellow image of a brain&#10;&#10;Description automatically generated">
            <a:extLst>
              <a:ext uri="{FF2B5EF4-FFF2-40B4-BE49-F238E27FC236}">
                <a16:creationId xmlns:a16="http://schemas.microsoft.com/office/drawing/2014/main" id="{A2D1C119-8BB0-D6F8-33C0-3BB5C8A409A8}"/>
              </a:ext>
            </a:extLst>
          </p:cNvPr>
          <p:cNvPicPr>
            <a:picLocks noChangeAspect="1"/>
          </p:cNvPicPr>
          <p:nvPr/>
        </p:nvPicPr>
        <p:blipFill rotWithShape="1">
          <a:blip r:embed="rId2">
            <a:extLst>
              <a:ext uri="{28A0092B-C50C-407E-A947-70E740481C1C}">
                <a14:useLocalDpi xmlns:a14="http://schemas.microsoft.com/office/drawing/2010/main" val="0"/>
              </a:ext>
            </a:extLst>
          </a:blip>
          <a:srcRect l="21522" t="11750" r="22598" b="2416"/>
          <a:stretch/>
        </p:blipFill>
        <p:spPr>
          <a:xfrm>
            <a:off x="1744518" y="1485368"/>
            <a:ext cx="3731533" cy="5013233"/>
          </a:xfrm>
          <a:prstGeom prst="rect">
            <a:avLst/>
          </a:prstGeom>
        </p:spPr>
      </p:pic>
      <p:sp>
        <p:nvSpPr>
          <p:cNvPr id="2" name="Title 1">
            <a:extLst>
              <a:ext uri="{FF2B5EF4-FFF2-40B4-BE49-F238E27FC236}">
                <a16:creationId xmlns:a16="http://schemas.microsoft.com/office/drawing/2014/main" id="{8348DC78-B5DC-F939-E16B-86EFCF2136FA}"/>
              </a:ext>
            </a:extLst>
          </p:cNvPr>
          <p:cNvSpPr>
            <a:spLocks noGrp="1"/>
          </p:cNvSpPr>
          <p:nvPr>
            <p:ph type="title"/>
          </p:nvPr>
        </p:nvSpPr>
        <p:spPr>
          <a:xfrm>
            <a:off x="669171" y="159805"/>
            <a:ext cx="10853657" cy="1325563"/>
          </a:xfrm>
        </p:spPr>
        <p:txBody>
          <a:bodyPr/>
          <a:lstStyle/>
          <a:p>
            <a:r>
              <a:rPr lang="en-US" dirty="0">
                <a:solidFill>
                  <a:schemeClr val="bg1"/>
                </a:solidFill>
              </a:rPr>
              <a:t>Donuts with high CSF-mobility </a:t>
            </a:r>
            <a:endParaRPr lang="nl-NL" dirty="0">
              <a:solidFill>
                <a:schemeClr val="bg1"/>
              </a:solidFill>
            </a:endParaRPr>
          </a:p>
        </p:txBody>
      </p:sp>
    </p:spTree>
    <p:extLst>
      <p:ext uri="{BB962C8B-B14F-4D97-AF65-F5344CB8AC3E}">
        <p14:creationId xmlns:p14="http://schemas.microsoft.com/office/powerpoint/2010/main" val="620196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red and yellow image of a brain&#10;&#10;Description automatically generated">
            <a:extLst>
              <a:ext uri="{FF2B5EF4-FFF2-40B4-BE49-F238E27FC236}">
                <a16:creationId xmlns:a16="http://schemas.microsoft.com/office/drawing/2014/main" id="{A2D1C119-8BB0-D6F8-33C0-3BB5C8A409A8}"/>
              </a:ext>
            </a:extLst>
          </p:cNvPr>
          <p:cNvPicPr>
            <a:picLocks noChangeAspect="1"/>
          </p:cNvPicPr>
          <p:nvPr/>
        </p:nvPicPr>
        <p:blipFill rotWithShape="1">
          <a:blip r:embed="rId2">
            <a:extLst>
              <a:ext uri="{28A0092B-C50C-407E-A947-70E740481C1C}">
                <a14:useLocalDpi xmlns:a14="http://schemas.microsoft.com/office/drawing/2010/main" val="0"/>
              </a:ext>
            </a:extLst>
          </a:blip>
          <a:srcRect l="21522" t="11750" r="22598" b="2416"/>
          <a:stretch/>
        </p:blipFill>
        <p:spPr>
          <a:xfrm>
            <a:off x="1744518" y="1485368"/>
            <a:ext cx="3731533" cy="5013233"/>
          </a:xfrm>
          <a:prstGeom prst="rect">
            <a:avLst/>
          </a:prstGeom>
        </p:spPr>
      </p:pic>
      <p:cxnSp>
        <p:nvCxnSpPr>
          <p:cNvPr id="3" name="Straight Connector 2">
            <a:extLst>
              <a:ext uri="{FF2B5EF4-FFF2-40B4-BE49-F238E27FC236}">
                <a16:creationId xmlns:a16="http://schemas.microsoft.com/office/drawing/2014/main" id="{5FDCC763-6CCD-B939-1032-DFE6A6B0D925}"/>
              </a:ext>
            </a:extLst>
          </p:cNvPr>
          <p:cNvCxnSpPr>
            <a:cxnSpLocks/>
          </p:cNvCxnSpPr>
          <p:nvPr/>
        </p:nvCxnSpPr>
        <p:spPr>
          <a:xfrm flipV="1">
            <a:off x="3528291" y="1089046"/>
            <a:ext cx="3935742" cy="4777919"/>
          </a:xfrm>
          <a:prstGeom prst="line">
            <a:avLst/>
          </a:prstGeom>
          <a:ln>
            <a:solidFill>
              <a:srgbClr val="FFFF66"/>
            </a:solidFill>
          </a:ln>
        </p:spPr>
        <p:style>
          <a:lnRef idx="2">
            <a:schemeClr val="accent1"/>
          </a:lnRef>
          <a:fillRef idx="0">
            <a:schemeClr val="accent1"/>
          </a:fillRef>
          <a:effectRef idx="1">
            <a:schemeClr val="accent1"/>
          </a:effectRef>
          <a:fontRef idx="minor">
            <a:schemeClr val="tx1"/>
          </a:fontRef>
        </p:style>
      </p:cxnSp>
      <p:cxnSp>
        <p:nvCxnSpPr>
          <p:cNvPr id="4" name="Straight Connector 3">
            <a:extLst>
              <a:ext uri="{FF2B5EF4-FFF2-40B4-BE49-F238E27FC236}">
                <a16:creationId xmlns:a16="http://schemas.microsoft.com/office/drawing/2014/main" id="{A8C9F0AC-5D20-7D35-E93E-9A1227CCB077}"/>
              </a:ext>
            </a:extLst>
          </p:cNvPr>
          <p:cNvCxnSpPr>
            <a:cxnSpLocks/>
          </p:cNvCxnSpPr>
          <p:nvPr/>
        </p:nvCxnSpPr>
        <p:spPr>
          <a:xfrm>
            <a:off x="3536393" y="5876201"/>
            <a:ext cx="3927640" cy="517236"/>
          </a:xfrm>
          <a:prstGeom prst="line">
            <a:avLst/>
          </a:prstGeom>
          <a:ln>
            <a:solidFill>
              <a:srgbClr val="FFFF66"/>
            </a:solidFill>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BB503FD6-A4AF-10EA-57AE-95B5737D5998}"/>
              </a:ext>
            </a:extLst>
          </p:cNvPr>
          <p:cNvSpPr/>
          <p:nvPr/>
        </p:nvSpPr>
        <p:spPr>
          <a:xfrm>
            <a:off x="7464033" y="1089046"/>
            <a:ext cx="3610367" cy="5301672"/>
          </a:xfrm>
          <a:prstGeom prst="rect">
            <a:avLst/>
          </a:prstGeom>
          <a:noFill/>
          <a:ln>
            <a:solidFill>
              <a:srgbClr val="FFFF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Picture 12" descr="A red and yellow image of a brain&#10;&#10;Description automatically generated">
            <a:extLst>
              <a:ext uri="{FF2B5EF4-FFF2-40B4-BE49-F238E27FC236}">
                <a16:creationId xmlns:a16="http://schemas.microsoft.com/office/drawing/2014/main" id="{ACCCE82B-7BEC-FAF2-15F9-DA42ADFFCB28}"/>
              </a:ext>
            </a:extLst>
          </p:cNvPr>
          <p:cNvPicPr>
            <a:picLocks noChangeAspect="1"/>
          </p:cNvPicPr>
          <p:nvPr/>
        </p:nvPicPr>
        <p:blipFill rotWithShape="1">
          <a:blip r:embed="rId2">
            <a:extLst>
              <a:ext uri="{28A0092B-C50C-407E-A947-70E740481C1C}">
                <a14:useLocalDpi xmlns:a14="http://schemas.microsoft.com/office/drawing/2010/main" val="0"/>
              </a:ext>
            </a:extLst>
          </a:blip>
          <a:srcRect l="41444" t="77445" r="48735" b="3625"/>
          <a:stretch/>
        </p:blipFill>
        <p:spPr>
          <a:xfrm>
            <a:off x="7839095" y="1485368"/>
            <a:ext cx="2852141" cy="4808346"/>
          </a:xfrm>
          <a:prstGeom prst="rect">
            <a:avLst/>
          </a:prstGeom>
        </p:spPr>
      </p:pic>
      <p:sp>
        <p:nvSpPr>
          <p:cNvPr id="14" name="Title 1">
            <a:extLst>
              <a:ext uri="{FF2B5EF4-FFF2-40B4-BE49-F238E27FC236}">
                <a16:creationId xmlns:a16="http://schemas.microsoft.com/office/drawing/2014/main" id="{5D7E9115-E480-7917-1E71-8D67FCB99541}"/>
              </a:ext>
            </a:extLst>
          </p:cNvPr>
          <p:cNvSpPr>
            <a:spLocks noGrp="1"/>
          </p:cNvSpPr>
          <p:nvPr>
            <p:ph type="title"/>
          </p:nvPr>
        </p:nvSpPr>
        <p:spPr>
          <a:xfrm>
            <a:off x="669171" y="159805"/>
            <a:ext cx="10853657" cy="1325563"/>
          </a:xfrm>
        </p:spPr>
        <p:txBody>
          <a:bodyPr/>
          <a:lstStyle/>
          <a:p>
            <a:r>
              <a:rPr lang="en-US" dirty="0">
                <a:solidFill>
                  <a:schemeClr val="bg1"/>
                </a:solidFill>
              </a:rPr>
              <a:t>Donuts with high CSF-mobility</a:t>
            </a:r>
            <a:endParaRPr lang="nl-NL" dirty="0">
              <a:solidFill>
                <a:schemeClr val="bg1"/>
              </a:solidFill>
            </a:endParaRPr>
          </a:p>
        </p:txBody>
      </p:sp>
    </p:spTree>
    <p:extLst>
      <p:ext uri="{BB962C8B-B14F-4D97-AF65-F5344CB8AC3E}">
        <p14:creationId xmlns:p14="http://schemas.microsoft.com/office/powerpoint/2010/main" val="3060817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Content Placeholder 4" descr="A computer screen shot of a red brain&#10;&#10;Description automatically generated">
            <a:extLst>
              <a:ext uri="{FF2B5EF4-FFF2-40B4-BE49-F238E27FC236}">
                <a16:creationId xmlns:a16="http://schemas.microsoft.com/office/drawing/2014/main" id="{F3C00DE4-F72F-3E31-F272-0073B11395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175" y="391440"/>
            <a:ext cx="7967732" cy="6968907"/>
          </a:xfrm>
        </p:spPr>
      </p:pic>
      <p:sp>
        <p:nvSpPr>
          <p:cNvPr id="2" name="Title 1">
            <a:extLst>
              <a:ext uri="{FF2B5EF4-FFF2-40B4-BE49-F238E27FC236}">
                <a16:creationId xmlns:a16="http://schemas.microsoft.com/office/drawing/2014/main" id="{12F736BB-8CDE-28BC-221E-7BED785126DD}"/>
              </a:ext>
            </a:extLst>
          </p:cNvPr>
          <p:cNvSpPr>
            <a:spLocks noGrp="1"/>
          </p:cNvSpPr>
          <p:nvPr>
            <p:ph type="title"/>
          </p:nvPr>
        </p:nvSpPr>
        <p:spPr>
          <a:xfrm>
            <a:off x="669171" y="159805"/>
            <a:ext cx="10853657" cy="1325563"/>
          </a:xfrm>
        </p:spPr>
        <p:txBody>
          <a:bodyPr/>
          <a:lstStyle/>
          <a:p>
            <a:r>
              <a:rPr lang="en-US" dirty="0">
                <a:solidFill>
                  <a:schemeClr val="bg1"/>
                </a:solidFill>
              </a:rPr>
              <a:t>Donuts with high CSF-mobility ‘hubs’</a:t>
            </a:r>
            <a:endParaRPr lang="nl-NL" dirty="0">
              <a:solidFill>
                <a:schemeClr val="bg1"/>
              </a:solidFill>
            </a:endParaRPr>
          </a:p>
        </p:txBody>
      </p:sp>
      <p:sp>
        <p:nvSpPr>
          <p:cNvPr id="3" name="Rectangle 2">
            <a:extLst>
              <a:ext uri="{FF2B5EF4-FFF2-40B4-BE49-F238E27FC236}">
                <a16:creationId xmlns:a16="http://schemas.microsoft.com/office/drawing/2014/main" id="{2A261A3C-069F-0433-A98E-286E3B08FC63}"/>
              </a:ext>
            </a:extLst>
          </p:cNvPr>
          <p:cNvSpPr/>
          <p:nvPr/>
        </p:nvSpPr>
        <p:spPr>
          <a:xfrm>
            <a:off x="-2220575" y="5832763"/>
            <a:ext cx="3352800" cy="2576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6148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Content Placeholder 4" descr="A computer screen shot of a red brain&#10;&#10;Description automatically generated">
            <a:extLst>
              <a:ext uri="{FF2B5EF4-FFF2-40B4-BE49-F238E27FC236}">
                <a16:creationId xmlns:a16="http://schemas.microsoft.com/office/drawing/2014/main" id="{F3C00DE4-F72F-3E31-F272-0073B11395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175" y="391440"/>
            <a:ext cx="7967732" cy="6968907"/>
          </a:xfrm>
        </p:spPr>
      </p:pic>
      <p:sp>
        <p:nvSpPr>
          <p:cNvPr id="2" name="Title 1">
            <a:extLst>
              <a:ext uri="{FF2B5EF4-FFF2-40B4-BE49-F238E27FC236}">
                <a16:creationId xmlns:a16="http://schemas.microsoft.com/office/drawing/2014/main" id="{12F736BB-8CDE-28BC-221E-7BED785126DD}"/>
              </a:ext>
            </a:extLst>
          </p:cNvPr>
          <p:cNvSpPr>
            <a:spLocks noGrp="1"/>
          </p:cNvSpPr>
          <p:nvPr>
            <p:ph type="title"/>
          </p:nvPr>
        </p:nvSpPr>
        <p:spPr>
          <a:xfrm>
            <a:off x="669171" y="159805"/>
            <a:ext cx="10853657" cy="1325563"/>
          </a:xfrm>
        </p:spPr>
        <p:txBody>
          <a:bodyPr/>
          <a:lstStyle/>
          <a:p>
            <a:r>
              <a:rPr lang="en-US" dirty="0">
                <a:solidFill>
                  <a:schemeClr val="bg1"/>
                </a:solidFill>
              </a:rPr>
              <a:t>Donuts with high CSF-mobility ‘hubs’</a:t>
            </a:r>
            <a:endParaRPr lang="nl-NL" dirty="0">
              <a:solidFill>
                <a:schemeClr val="bg1"/>
              </a:solidFill>
            </a:endParaRPr>
          </a:p>
        </p:txBody>
      </p:sp>
      <p:pic>
        <p:nvPicPr>
          <p:cNvPr id="3" name="Picture 2" descr="A view of a city from a computer&#10;&#10;Description automatically generated">
            <a:extLst>
              <a:ext uri="{FF2B5EF4-FFF2-40B4-BE49-F238E27FC236}">
                <a16:creationId xmlns:a16="http://schemas.microsoft.com/office/drawing/2014/main" id="{8A9045D9-BB9D-6C80-4387-F314DB1D4437}"/>
              </a:ext>
            </a:extLst>
          </p:cNvPr>
          <p:cNvPicPr>
            <a:picLocks noChangeAspect="1"/>
          </p:cNvPicPr>
          <p:nvPr/>
        </p:nvPicPr>
        <p:blipFill rotWithShape="1">
          <a:blip r:embed="rId3">
            <a:extLst>
              <a:ext uri="{28A0092B-C50C-407E-A947-70E740481C1C}">
                <a14:useLocalDpi xmlns:a14="http://schemas.microsoft.com/office/drawing/2010/main" val="0"/>
              </a:ext>
            </a:extLst>
          </a:blip>
          <a:srcRect l="19878" t="24397" r="50508" b="35482"/>
          <a:stretch/>
        </p:blipFill>
        <p:spPr>
          <a:xfrm>
            <a:off x="6221836" y="822586"/>
            <a:ext cx="5791488" cy="6862517"/>
          </a:xfrm>
          <a:prstGeom prst="rect">
            <a:avLst/>
          </a:prstGeom>
        </p:spPr>
      </p:pic>
      <p:sp>
        <p:nvSpPr>
          <p:cNvPr id="4" name="Rectangle 3">
            <a:extLst>
              <a:ext uri="{FF2B5EF4-FFF2-40B4-BE49-F238E27FC236}">
                <a16:creationId xmlns:a16="http://schemas.microsoft.com/office/drawing/2014/main" id="{8228A6DE-FA93-4827-0986-1974D32F4E22}"/>
              </a:ext>
            </a:extLst>
          </p:cNvPr>
          <p:cNvSpPr/>
          <p:nvPr/>
        </p:nvSpPr>
        <p:spPr>
          <a:xfrm>
            <a:off x="-2220575" y="5832763"/>
            <a:ext cx="3352800" cy="25769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1003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559BD-E379-27E2-0BAB-0F1EBC3B1E4C}"/>
              </a:ext>
            </a:extLst>
          </p:cNvPr>
          <p:cNvSpPr>
            <a:spLocks noGrp="1"/>
          </p:cNvSpPr>
          <p:nvPr>
            <p:ph type="title"/>
          </p:nvPr>
        </p:nvSpPr>
        <p:spPr/>
        <p:txBody>
          <a:bodyPr/>
          <a:lstStyle/>
          <a:p>
            <a:r>
              <a:rPr lang="en-US" dirty="0">
                <a:solidFill>
                  <a:schemeClr val="bg1"/>
                </a:solidFill>
              </a:rPr>
              <a:t>CSF hubs</a:t>
            </a:r>
            <a:endParaRPr lang="nl-NL" dirty="0">
              <a:solidFill>
                <a:schemeClr val="bg1"/>
              </a:solidFill>
            </a:endParaRPr>
          </a:p>
        </p:txBody>
      </p:sp>
      <p:pic>
        <p:nvPicPr>
          <p:cNvPr id="4" name="Picture 3" descr="A computer screen shot of a red and orange jellyfish&#10;&#10;Description automatically generated">
            <a:extLst>
              <a:ext uri="{FF2B5EF4-FFF2-40B4-BE49-F238E27FC236}">
                <a16:creationId xmlns:a16="http://schemas.microsoft.com/office/drawing/2014/main" id="{8734EEEF-2E59-0E9B-7D12-08E43F002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233"/>
            <a:ext cx="9449018" cy="8264500"/>
          </a:xfrm>
          <a:prstGeom prst="rect">
            <a:avLst/>
          </a:prstGeom>
        </p:spPr>
      </p:pic>
      <p:cxnSp>
        <p:nvCxnSpPr>
          <p:cNvPr id="6" name="Straight Arrow Connector 5">
            <a:extLst>
              <a:ext uri="{FF2B5EF4-FFF2-40B4-BE49-F238E27FC236}">
                <a16:creationId xmlns:a16="http://schemas.microsoft.com/office/drawing/2014/main" id="{2CCE292F-5D09-76E9-CD69-BEFEA9FF5EA7}"/>
              </a:ext>
            </a:extLst>
          </p:cNvPr>
          <p:cNvCxnSpPr/>
          <p:nvPr/>
        </p:nvCxnSpPr>
        <p:spPr>
          <a:xfrm flipV="1">
            <a:off x="1976581" y="3943928"/>
            <a:ext cx="2854037" cy="489527"/>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Arrow Connector 2">
            <a:extLst>
              <a:ext uri="{FF2B5EF4-FFF2-40B4-BE49-F238E27FC236}">
                <a16:creationId xmlns:a16="http://schemas.microsoft.com/office/drawing/2014/main" id="{AA1468BB-D3F2-DAD8-2AFD-FC752F557D1D}"/>
              </a:ext>
            </a:extLst>
          </p:cNvPr>
          <p:cNvCxnSpPr>
            <a:cxnSpLocks/>
          </p:cNvCxnSpPr>
          <p:nvPr/>
        </p:nvCxnSpPr>
        <p:spPr>
          <a:xfrm flipH="1" flipV="1">
            <a:off x="6257963" y="4255115"/>
            <a:ext cx="318327" cy="2323190"/>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7145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0CA8D3-2E7D-454C-AEA0-8B26959EBA6F}"/>
              </a:ext>
            </a:extLst>
          </p:cNvPr>
          <p:cNvSpPr txBox="1"/>
          <p:nvPr/>
        </p:nvSpPr>
        <p:spPr>
          <a:xfrm>
            <a:off x="685800" y="5195168"/>
            <a:ext cx="2665927" cy="369332"/>
          </a:xfrm>
          <a:prstGeom prst="rect">
            <a:avLst/>
          </a:prstGeom>
          <a:noFill/>
        </p:spPr>
        <p:txBody>
          <a:bodyPr wrap="square" rtlCol="0">
            <a:spAutoFit/>
          </a:bodyPr>
          <a:lstStyle/>
          <a:p>
            <a:r>
              <a:rPr lang="en-US" dirty="0" err="1"/>
              <a:t>Aalling</a:t>
            </a:r>
            <a:r>
              <a:rPr lang="en-US" dirty="0"/>
              <a:t> et al, 2015</a:t>
            </a:r>
          </a:p>
        </p:txBody>
      </p:sp>
      <p:sp>
        <p:nvSpPr>
          <p:cNvPr id="9" name="Freeform 8">
            <a:extLst>
              <a:ext uri="{FF2B5EF4-FFF2-40B4-BE49-F238E27FC236}">
                <a16:creationId xmlns:a16="http://schemas.microsoft.com/office/drawing/2014/main" id="{B70B3B71-8679-E94A-B9A2-DB66E31B88F3}"/>
              </a:ext>
            </a:extLst>
          </p:cNvPr>
          <p:cNvSpPr/>
          <p:nvPr/>
        </p:nvSpPr>
        <p:spPr>
          <a:xfrm>
            <a:off x="6594122" y="895345"/>
            <a:ext cx="4172823" cy="2582901"/>
          </a:xfrm>
          <a:custGeom>
            <a:avLst/>
            <a:gdLst>
              <a:gd name="connsiteX0" fmla="*/ 569795 w 4140995"/>
              <a:gd name="connsiteY0" fmla="*/ 108000 h 2563200"/>
              <a:gd name="connsiteX1" fmla="*/ 569795 w 4140995"/>
              <a:gd name="connsiteY1" fmla="*/ 108000 h 2563200"/>
              <a:gd name="connsiteX2" fmla="*/ 512195 w 4140995"/>
              <a:gd name="connsiteY2" fmla="*/ 144000 h 2563200"/>
              <a:gd name="connsiteX3" fmla="*/ 432995 w 4140995"/>
              <a:gd name="connsiteY3" fmla="*/ 187200 h 2563200"/>
              <a:gd name="connsiteX4" fmla="*/ 389795 w 4140995"/>
              <a:gd name="connsiteY4" fmla="*/ 223200 h 2563200"/>
              <a:gd name="connsiteX5" fmla="*/ 288995 w 4140995"/>
              <a:gd name="connsiteY5" fmla="*/ 288000 h 2563200"/>
              <a:gd name="connsiteX6" fmla="*/ 260195 w 4140995"/>
              <a:gd name="connsiteY6" fmla="*/ 316800 h 2563200"/>
              <a:gd name="connsiteX7" fmla="*/ 195395 w 4140995"/>
              <a:gd name="connsiteY7" fmla="*/ 360000 h 2563200"/>
              <a:gd name="connsiteX8" fmla="*/ 144995 w 4140995"/>
              <a:gd name="connsiteY8" fmla="*/ 424800 h 2563200"/>
              <a:gd name="connsiteX9" fmla="*/ 116195 w 4140995"/>
              <a:gd name="connsiteY9" fmla="*/ 460800 h 2563200"/>
              <a:gd name="connsiteX10" fmla="*/ 94595 w 4140995"/>
              <a:gd name="connsiteY10" fmla="*/ 482400 h 2563200"/>
              <a:gd name="connsiteX11" fmla="*/ 65795 w 4140995"/>
              <a:gd name="connsiteY11" fmla="*/ 532800 h 2563200"/>
              <a:gd name="connsiteX12" fmla="*/ 36995 w 4140995"/>
              <a:gd name="connsiteY12" fmla="*/ 576000 h 2563200"/>
              <a:gd name="connsiteX13" fmla="*/ 995 w 4140995"/>
              <a:gd name="connsiteY13" fmla="*/ 655200 h 2563200"/>
              <a:gd name="connsiteX14" fmla="*/ 15395 w 4140995"/>
              <a:gd name="connsiteY14" fmla="*/ 957600 h 2563200"/>
              <a:gd name="connsiteX15" fmla="*/ 22595 w 4140995"/>
              <a:gd name="connsiteY15" fmla="*/ 979200 h 2563200"/>
              <a:gd name="connsiteX16" fmla="*/ 29795 w 4140995"/>
              <a:gd name="connsiteY16" fmla="*/ 1087200 h 2563200"/>
              <a:gd name="connsiteX17" fmla="*/ 36995 w 4140995"/>
              <a:gd name="connsiteY17" fmla="*/ 1123200 h 2563200"/>
              <a:gd name="connsiteX18" fmla="*/ 44195 w 4140995"/>
              <a:gd name="connsiteY18" fmla="*/ 1195200 h 2563200"/>
              <a:gd name="connsiteX19" fmla="*/ 51395 w 4140995"/>
              <a:gd name="connsiteY19" fmla="*/ 1216800 h 2563200"/>
              <a:gd name="connsiteX20" fmla="*/ 58595 w 4140995"/>
              <a:gd name="connsiteY20" fmla="*/ 1245600 h 2563200"/>
              <a:gd name="connsiteX21" fmla="*/ 72995 w 4140995"/>
              <a:gd name="connsiteY21" fmla="*/ 1288800 h 2563200"/>
              <a:gd name="connsiteX22" fmla="*/ 87395 w 4140995"/>
              <a:gd name="connsiteY22" fmla="*/ 1332000 h 2563200"/>
              <a:gd name="connsiteX23" fmla="*/ 94595 w 4140995"/>
              <a:gd name="connsiteY23" fmla="*/ 1353600 h 2563200"/>
              <a:gd name="connsiteX24" fmla="*/ 108995 w 4140995"/>
              <a:gd name="connsiteY24" fmla="*/ 1411200 h 2563200"/>
              <a:gd name="connsiteX25" fmla="*/ 137795 w 4140995"/>
              <a:gd name="connsiteY25" fmla="*/ 1454400 h 2563200"/>
              <a:gd name="connsiteX26" fmla="*/ 159395 w 4140995"/>
              <a:gd name="connsiteY26" fmla="*/ 1476000 h 2563200"/>
              <a:gd name="connsiteX27" fmla="*/ 173795 w 4140995"/>
              <a:gd name="connsiteY27" fmla="*/ 1497600 h 2563200"/>
              <a:gd name="connsiteX28" fmla="*/ 195395 w 4140995"/>
              <a:gd name="connsiteY28" fmla="*/ 1512000 h 2563200"/>
              <a:gd name="connsiteX29" fmla="*/ 216995 w 4140995"/>
              <a:gd name="connsiteY29" fmla="*/ 1533600 h 2563200"/>
              <a:gd name="connsiteX30" fmla="*/ 238595 w 4140995"/>
              <a:gd name="connsiteY30" fmla="*/ 1548000 h 2563200"/>
              <a:gd name="connsiteX31" fmla="*/ 281795 w 4140995"/>
              <a:gd name="connsiteY31" fmla="*/ 1584000 h 2563200"/>
              <a:gd name="connsiteX32" fmla="*/ 303395 w 4140995"/>
              <a:gd name="connsiteY32" fmla="*/ 1591200 h 2563200"/>
              <a:gd name="connsiteX33" fmla="*/ 346595 w 4140995"/>
              <a:gd name="connsiteY33" fmla="*/ 1627200 h 2563200"/>
              <a:gd name="connsiteX34" fmla="*/ 368195 w 4140995"/>
              <a:gd name="connsiteY34" fmla="*/ 1641600 h 2563200"/>
              <a:gd name="connsiteX35" fmla="*/ 382595 w 4140995"/>
              <a:gd name="connsiteY35" fmla="*/ 1663200 h 2563200"/>
              <a:gd name="connsiteX36" fmla="*/ 404195 w 4140995"/>
              <a:gd name="connsiteY36" fmla="*/ 1677600 h 2563200"/>
              <a:gd name="connsiteX37" fmla="*/ 432995 w 4140995"/>
              <a:gd name="connsiteY37" fmla="*/ 1720800 h 2563200"/>
              <a:gd name="connsiteX38" fmla="*/ 447395 w 4140995"/>
              <a:gd name="connsiteY38" fmla="*/ 1742400 h 2563200"/>
              <a:gd name="connsiteX39" fmla="*/ 454595 w 4140995"/>
              <a:gd name="connsiteY39" fmla="*/ 1764000 h 2563200"/>
              <a:gd name="connsiteX40" fmla="*/ 497795 w 4140995"/>
              <a:gd name="connsiteY40" fmla="*/ 1828800 h 2563200"/>
              <a:gd name="connsiteX41" fmla="*/ 512195 w 4140995"/>
              <a:gd name="connsiteY41" fmla="*/ 1850400 h 2563200"/>
              <a:gd name="connsiteX42" fmla="*/ 526595 w 4140995"/>
              <a:gd name="connsiteY42" fmla="*/ 1872000 h 2563200"/>
              <a:gd name="connsiteX43" fmla="*/ 562595 w 4140995"/>
              <a:gd name="connsiteY43" fmla="*/ 1915200 h 2563200"/>
              <a:gd name="connsiteX44" fmla="*/ 569795 w 4140995"/>
              <a:gd name="connsiteY44" fmla="*/ 1936800 h 2563200"/>
              <a:gd name="connsiteX45" fmla="*/ 612995 w 4140995"/>
              <a:gd name="connsiteY45" fmla="*/ 2001600 h 2563200"/>
              <a:gd name="connsiteX46" fmla="*/ 627395 w 4140995"/>
              <a:gd name="connsiteY46" fmla="*/ 2023200 h 2563200"/>
              <a:gd name="connsiteX47" fmla="*/ 641795 w 4140995"/>
              <a:gd name="connsiteY47" fmla="*/ 2066400 h 2563200"/>
              <a:gd name="connsiteX48" fmla="*/ 656195 w 4140995"/>
              <a:gd name="connsiteY48" fmla="*/ 2124000 h 2563200"/>
              <a:gd name="connsiteX49" fmla="*/ 677795 w 4140995"/>
              <a:gd name="connsiteY49" fmla="*/ 2145600 h 2563200"/>
              <a:gd name="connsiteX50" fmla="*/ 684995 w 4140995"/>
              <a:gd name="connsiteY50" fmla="*/ 2167200 h 2563200"/>
              <a:gd name="connsiteX51" fmla="*/ 699395 w 4140995"/>
              <a:gd name="connsiteY51" fmla="*/ 2253600 h 2563200"/>
              <a:gd name="connsiteX52" fmla="*/ 728195 w 4140995"/>
              <a:gd name="connsiteY52" fmla="*/ 2296800 h 2563200"/>
              <a:gd name="connsiteX53" fmla="*/ 742595 w 4140995"/>
              <a:gd name="connsiteY53" fmla="*/ 2318400 h 2563200"/>
              <a:gd name="connsiteX54" fmla="*/ 800195 w 4140995"/>
              <a:gd name="connsiteY54" fmla="*/ 2383200 h 2563200"/>
              <a:gd name="connsiteX55" fmla="*/ 843395 w 4140995"/>
              <a:gd name="connsiteY55" fmla="*/ 2412000 h 2563200"/>
              <a:gd name="connsiteX56" fmla="*/ 864995 w 4140995"/>
              <a:gd name="connsiteY56" fmla="*/ 2426400 h 2563200"/>
              <a:gd name="connsiteX57" fmla="*/ 908195 w 4140995"/>
              <a:gd name="connsiteY57" fmla="*/ 2440800 h 2563200"/>
              <a:gd name="connsiteX58" fmla="*/ 929795 w 4140995"/>
              <a:gd name="connsiteY58" fmla="*/ 2455200 h 2563200"/>
              <a:gd name="connsiteX59" fmla="*/ 965795 w 4140995"/>
              <a:gd name="connsiteY59" fmla="*/ 2462400 h 2563200"/>
              <a:gd name="connsiteX60" fmla="*/ 1052195 w 4140995"/>
              <a:gd name="connsiteY60" fmla="*/ 2484000 h 2563200"/>
              <a:gd name="connsiteX61" fmla="*/ 1095395 w 4140995"/>
              <a:gd name="connsiteY61" fmla="*/ 2498400 h 2563200"/>
              <a:gd name="connsiteX62" fmla="*/ 1131395 w 4140995"/>
              <a:gd name="connsiteY62" fmla="*/ 2505600 h 2563200"/>
              <a:gd name="connsiteX63" fmla="*/ 1196195 w 4140995"/>
              <a:gd name="connsiteY63" fmla="*/ 2527200 h 2563200"/>
              <a:gd name="connsiteX64" fmla="*/ 1239395 w 4140995"/>
              <a:gd name="connsiteY64" fmla="*/ 2541600 h 2563200"/>
              <a:gd name="connsiteX65" fmla="*/ 1275395 w 4140995"/>
              <a:gd name="connsiteY65" fmla="*/ 2548800 h 2563200"/>
              <a:gd name="connsiteX66" fmla="*/ 1296995 w 4140995"/>
              <a:gd name="connsiteY66" fmla="*/ 2556000 h 2563200"/>
              <a:gd name="connsiteX67" fmla="*/ 1347395 w 4140995"/>
              <a:gd name="connsiteY67" fmla="*/ 2563200 h 2563200"/>
              <a:gd name="connsiteX68" fmla="*/ 1419395 w 4140995"/>
              <a:gd name="connsiteY68" fmla="*/ 2556000 h 2563200"/>
              <a:gd name="connsiteX69" fmla="*/ 1505795 w 4140995"/>
              <a:gd name="connsiteY69" fmla="*/ 2541600 h 2563200"/>
              <a:gd name="connsiteX70" fmla="*/ 1563395 w 4140995"/>
              <a:gd name="connsiteY70" fmla="*/ 2534400 h 2563200"/>
              <a:gd name="connsiteX71" fmla="*/ 1656995 w 4140995"/>
              <a:gd name="connsiteY71" fmla="*/ 2520000 h 2563200"/>
              <a:gd name="connsiteX72" fmla="*/ 2124995 w 4140995"/>
              <a:gd name="connsiteY72" fmla="*/ 2498400 h 2563200"/>
              <a:gd name="connsiteX73" fmla="*/ 2607395 w 4140995"/>
              <a:gd name="connsiteY73" fmla="*/ 2505600 h 2563200"/>
              <a:gd name="connsiteX74" fmla="*/ 2679395 w 4140995"/>
              <a:gd name="connsiteY74" fmla="*/ 2520000 h 2563200"/>
              <a:gd name="connsiteX75" fmla="*/ 2736995 w 4140995"/>
              <a:gd name="connsiteY75" fmla="*/ 2527200 h 2563200"/>
              <a:gd name="connsiteX76" fmla="*/ 2873795 w 4140995"/>
              <a:gd name="connsiteY76" fmla="*/ 2520000 h 2563200"/>
              <a:gd name="connsiteX77" fmla="*/ 2924195 w 4140995"/>
              <a:gd name="connsiteY77" fmla="*/ 2505600 h 2563200"/>
              <a:gd name="connsiteX78" fmla="*/ 2988995 w 4140995"/>
              <a:gd name="connsiteY78" fmla="*/ 2491200 h 2563200"/>
              <a:gd name="connsiteX79" fmla="*/ 3068195 w 4140995"/>
              <a:gd name="connsiteY79" fmla="*/ 2462400 h 2563200"/>
              <a:gd name="connsiteX80" fmla="*/ 3248195 w 4140995"/>
              <a:gd name="connsiteY80" fmla="*/ 2426400 h 2563200"/>
              <a:gd name="connsiteX81" fmla="*/ 3428195 w 4140995"/>
              <a:gd name="connsiteY81" fmla="*/ 2397600 h 2563200"/>
              <a:gd name="connsiteX82" fmla="*/ 3471395 w 4140995"/>
              <a:gd name="connsiteY82" fmla="*/ 2390400 h 2563200"/>
              <a:gd name="connsiteX83" fmla="*/ 3608195 w 4140995"/>
              <a:gd name="connsiteY83" fmla="*/ 2376000 h 2563200"/>
              <a:gd name="connsiteX84" fmla="*/ 3701795 w 4140995"/>
              <a:gd name="connsiteY84" fmla="*/ 2361600 h 2563200"/>
              <a:gd name="connsiteX85" fmla="*/ 3802595 w 4140995"/>
              <a:gd name="connsiteY85" fmla="*/ 2332800 h 2563200"/>
              <a:gd name="connsiteX86" fmla="*/ 3838595 w 4140995"/>
              <a:gd name="connsiteY86" fmla="*/ 2318400 h 2563200"/>
              <a:gd name="connsiteX87" fmla="*/ 3860195 w 4140995"/>
              <a:gd name="connsiteY87" fmla="*/ 2296800 h 2563200"/>
              <a:gd name="connsiteX88" fmla="*/ 3896195 w 4140995"/>
              <a:gd name="connsiteY88" fmla="*/ 2268000 h 2563200"/>
              <a:gd name="connsiteX89" fmla="*/ 3924995 w 4140995"/>
              <a:gd name="connsiteY89" fmla="*/ 2232000 h 2563200"/>
              <a:gd name="connsiteX90" fmla="*/ 3946595 w 4140995"/>
              <a:gd name="connsiteY90" fmla="*/ 2196000 h 2563200"/>
              <a:gd name="connsiteX91" fmla="*/ 3975395 w 4140995"/>
              <a:gd name="connsiteY91" fmla="*/ 2152800 h 2563200"/>
              <a:gd name="connsiteX92" fmla="*/ 4032995 w 4140995"/>
              <a:gd name="connsiteY92" fmla="*/ 2052000 h 2563200"/>
              <a:gd name="connsiteX93" fmla="*/ 4090595 w 4140995"/>
              <a:gd name="connsiteY93" fmla="*/ 1886400 h 2563200"/>
              <a:gd name="connsiteX94" fmla="*/ 4119395 w 4140995"/>
              <a:gd name="connsiteY94" fmla="*/ 1728000 h 2563200"/>
              <a:gd name="connsiteX95" fmla="*/ 4140995 w 4140995"/>
              <a:gd name="connsiteY95" fmla="*/ 1382400 h 2563200"/>
              <a:gd name="connsiteX96" fmla="*/ 4133795 w 4140995"/>
              <a:gd name="connsiteY96" fmla="*/ 972000 h 2563200"/>
              <a:gd name="connsiteX97" fmla="*/ 4126595 w 4140995"/>
              <a:gd name="connsiteY97" fmla="*/ 928800 h 2563200"/>
              <a:gd name="connsiteX98" fmla="*/ 4112195 w 4140995"/>
              <a:gd name="connsiteY98" fmla="*/ 792000 h 2563200"/>
              <a:gd name="connsiteX99" fmla="*/ 4090595 w 4140995"/>
              <a:gd name="connsiteY99" fmla="*/ 590400 h 2563200"/>
              <a:gd name="connsiteX100" fmla="*/ 4083395 w 4140995"/>
              <a:gd name="connsiteY100" fmla="*/ 525600 h 2563200"/>
              <a:gd name="connsiteX101" fmla="*/ 4068995 w 4140995"/>
              <a:gd name="connsiteY101" fmla="*/ 460800 h 2563200"/>
              <a:gd name="connsiteX102" fmla="*/ 4047395 w 4140995"/>
              <a:gd name="connsiteY102" fmla="*/ 352800 h 2563200"/>
              <a:gd name="connsiteX103" fmla="*/ 4032995 w 4140995"/>
              <a:gd name="connsiteY103" fmla="*/ 237600 h 2563200"/>
              <a:gd name="connsiteX104" fmla="*/ 4025795 w 4140995"/>
              <a:gd name="connsiteY104" fmla="*/ 144000 h 2563200"/>
              <a:gd name="connsiteX105" fmla="*/ 4018595 w 4140995"/>
              <a:gd name="connsiteY105" fmla="*/ 86400 h 2563200"/>
              <a:gd name="connsiteX106" fmla="*/ 3996995 w 4140995"/>
              <a:gd name="connsiteY106" fmla="*/ 0 h 2563200"/>
              <a:gd name="connsiteX107" fmla="*/ 3903395 w 4140995"/>
              <a:gd name="connsiteY107" fmla="*/ 21600 h 2563200"/>
              <a:gd name="connsiteX108" fmla="*/ 3867395 w 4140995"/>
              <a:gd name="connsiteY108" fmla="*/ 28800 h 2563200"/>
              <a:gd name="connsiteX109" fmla="*/ 3672995 w 4140995"/>
              <a:gd name="connsiteY109" fmla="*/ 43200 h 2563200"/>
              <a:gd name="connsiteX110" fmla="*/ 3564995 w 4140995"/>
              <a:gd name="connsiteY110" fmla="*/ 50400 h 2563200"/>
              <a:gd name="connsiteX111" fmla="*/ 2974595 w 4140995"/>
              <a:gd name="connsiteY111" fmla="*/ 43200 h 2563200"/>
              <a:gd name="connsiteX112" fmla="*/ 2952995 w 4140995"/>
              <a:gd name="connsiteY112" fmla="*/ 36000 h 2563200"/>
              <a:gd name="connsiteX113" fmla="*/ 2902595 w 4140995"/>
              <a:gd name="connsiteY113" fmla="*/ 21600 h 2563200"/>
              <a:gd name="connsiteX114" fmla="*/ 2873795 w 4140995"/>
              <a:gd name="connsiteY114" fmla="*/ 7200 h 2563200"/>
              <a:gd name="connsiteX115" fmla="*/ 2765795 w 4140995"/>
              <a:gd name="connsiteY115" fmla="*/ 28800 h 2563200"/>
              <a:gd name="connsiteX116" fmla="*/ 1541795 w 4140995"/>
              <a:gd name="connsiteY116" fmla="*/ 57600 h 2563200"/>
              <a:gd name="connsiteX117" fmla="*/ 1512995 w 4140995"/>
              <a:gd name="connsiteY117" fmla="*/ 64800 h 2563200"/>
              <a:gd name="connsiteX118" fmla="*/ 1476995 w 4140995"/>
              <a:gd name="connsiteY118" fmla="*/ 72000 h 2563200"/>
              <a:gd name="connsiteX119" fmla="*/ 1412195 w 4140995"/>
              <a:gd name="connsiteY119" fmla="*/ 86400 h 2563200"/>
              <a:gd name="connsiteX120" fmla="*/ 1246595 w 4140995"/>
              <a:gd name="connsiteY120" fmla="*/ 100800 h 2563200"/>
              <a:gd name="connsiteX121" fmla="*/ 1138595 w 4140995"/>
              <a:gd name="connsiteY121" fmla="*/ 115200 h 2563200"/>
              <a:gd name="connsiteX122" fmla="*/ 850595 w 4140995"/>
              <a:gd name="connsiteY122" fmla="*/ 108000 h 2563200"/>
              <a:gd name="connsiteX123" fmla="*/ 821795 w 4140995"/>
              <a:gd name="connsiteY123" fmla="*/ 100800 h 2563200"/>
              <a:gd name="connsiteX124" fmla="*/ 749795 w 4140995"/>
              <a:gd name="connsiteY124" fmla="*/ 93600 h 2563200"/>
              <a:gd name="connsiteX125" fmla="*/ 692195 w 4140995"/>
              <a:gd name="connsiteY125" fmla="*/ 100800 h 2563200"/>
              <a:gd name="connsiteX126" fmla="*/ 620195 w 4140995"/>
              <a:gd name="connsiteY126" fmla="*/ 115200 h 2563200"/>
              <a:gd name="connsiteX127" fmla="*/ 598595 w 4140995"/>
              <a:gd name="connsiteY127" fmla="*/ 122400 h 2563200"/>
              <a:gd name="connsiteX128" fmla="*/ 569795 w 4140995"/>
              <a:gd name="connsiteY128" fmla="*/ 108000 h 25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40995" h="2563200">
                <a:moveTo>
                  <a:pt x="569795" y="108000"/>
                </a:moveTo>
                <a:lnTo>
                  <a:pt x="569795" y="108000"/>
                </a:lnTo>
                <a:cubicBezTo>
                  <a:pt x="550595" y="120000"/>
                  <a:pt x="531752" y="132592"/>
                  <a:pt x="512195" y="144000"/>
                </a:cubicBezTo>
                <a:cubicBezTo>
                  <a:pt x="467575" y="170028"/>
                  <a:pt x="490033" y="147712"/>
                  <a:pt x="432995" y="187200"/>
                </a:cubicBezTo>
                <a:cubicBezTo>
                  <a:pt x="417583" y="197870"/>
                  <a:pt x="405151" y="212451"/>
                  <a:pt x="389795" y="223200"/>
                </a:cubicBezTo>
                <a:cubicBezTo>
                  <a:pt x="357072" y="246106"/>
                  <a:pt x="317240" y="259755"/>
                  <a:pt x="288995" y="288000"/>
                </a:cubicBezTo>
                <a:cubicBezTo>
                  <a:pt x="279395" y="297600"/>
                  <a:pt x="270956" y="308522"/>
                  <a:pt x="260195" y="316800"/>
                </a:cubicBezTo>
                <a:cubicBezTo>
                  <a:pt x="239619" y="332628"/>
                  <a:pt x="211333" y="339508"/>
                  <a:pt x="195395" y="360000"/>
                </a:cubicBezTo>
                <a:lnTo>
                  <a:pt x="144995" y="424800"/>
                </a:lnTo>
                <a:cubicBezTo>
                  <a:pt x="135501" y="436884"/>
                  <a:pt x="127061" y="449934"/>
                  <a:pt x="116195" y="460800"/>
                </a:cubicBezTo>
                <a:cubicBezTo>
                  <a:pt x="108995" y="468000"/>
                  <a:pt x="100434" y="474058"/>
                  <a:pt x="94595" y="482400"/>
                </a:cubicBezTo>
                <a:cubicBezTo>
                  <a:pt x="83499" y="498252"/>
                  <a:pt x="75936" y="516321"/>
                  <a:pt x="65795" y="532800"/>
                </a:cubicBezTo>
                <a:cubicBezTo>
                  <a:pt x="56725" y="547539"/>
                  <a:pt x="44735" y="560520"/>
                  <a:pt x="36995" y="576000"/>
                </a:cubicBezTo>
                <a:cubicBezTo>
                  <a:pt x="4801" y="640388"/>
                  <a:pt x="14983" y="613235"/>
                  <a:pt x="995" y="655200"/>
                </a:cubicBezTo>
                <a:cubicBezTo>
                  <a:pt x="3110" y="733443"/>
                  <a:pt x="-8480" y="862099"/>
                  <a:pt x="15395" y="957600"/>
                </a:cubicBezTo>
                <a:cubicBezTo>
                  <a:pt x="17236" y="964963"/>
                  <a:pt x="20195" y="972000"/>
                  <a:pt x="22595" y="979200"/>
                </a:cubicBezTo>
                <a:cubicBezTo>
                  <a:pt x="24995" y="1015200"/>
                  <a:pt x="26205" y="1051299"/>
                  <a:pt x="29795" y="1087200"/>
                </a:cubicBezTo>
                <a:cubicBezTo>
                  <a:pt x="31013" y="1099377"/>
                  <a:pt x="35378" y="1111070"/>
                  <a:pt x="36995" y="1123200"/>
                </a:cubicBezTo>
                <a:cubicBezTo>
                  <a:pt x="40183" y="1147108"/>
                  <a:pt x="40527" y="1171361"/>
                  <a:pt x="44195" y="1195200"/>
                </a:cubicBezTo>
                <a:cubicBezTo>
                  <a:pt x="45349" y="1202701"/>
                  <a:pt x="49310" y="1209503"/>
                  <a:pt x="51395" y="1216800"/>
                </a:cubicBezTo>
                <a:cubicBezTo>
                  <a:pt x="54113" y="1226315"/>
                  <a:pt x="55752" y="1236122"/>
                  <a:pt x="58595" y="1245600"/>
                </a:cubicBezTo>
                <a:cubicBezTo>
                  <a:pt x="62957" y="1260139"/>
                  <a:pt x="68195" y="1274400"/>
                  <a:pt x="72995" y="1288800"/>
                </a:cubicBezTo>
                <a:lnTo>
                  <a:pt x="87395" y="1332000"/>
                </a:lnTo>
                <a:cubicBezTo>
                  <a:pt x="89795" y="1339200"/>
                  <a:pt x="92754" y="1346237"/>
                  <a:pt x="94595" y="1353600"/>
                </a:cubicBezTo>
                <a:cubicBezTo>
                  <a:pt x="99395" y="1372800"/>
                  <a:pt x="98017" y="1394733"/>
                  <a:pt x="108995" y="1411200"/>
                </a:cubicBezTo>
                <a:cubicBezTo>
                  <a:pt x="118595" y="1425600"/>
                  <a:pt x="125557" y="1442162"/>
                  <a:pt x="137795" y="1454400"/>
                </a:cubicBezTo>
                <a:cubicBezTo>
                  <a:pt x="144995" y="1461600"/>
                  <a:pt x="152876" y="1468178"/>
                  <a:pt x="159395" y="1476000"/>
                </a:cubicBezTo>
                <a:cubicBezTo>
                  <a:pt x="164935" y="1482648"/>
                  <a:pt x="167676" y="1491481"/>
                  <a:pt x="173795" y="1497600"/>
                </a:cubicBezTo>
                <a:cubicBezTo>
                  <a:pt x="179914" y="1503719"/>
                  <a:pt x="188747" y="1506460"/>
                  <a:pt x="195395" y="1512000"/>
                </a:cubicBezTo>
                <a:cubicBezTo>
                  <a:pt x="203217" y="1518519"/>
                  <a:pt x="209173" y="1527081"/>
                  <a:pt x="216995" y="1533600"/>
                </a:cubicBezTo>
                <a:cubicBezTo>
                  <a:pt x="223643" y="1539140"/>
                  <a:pt x="231947" y="1542460"/>
                  <a:pt x="238595" y="1548000"/>
                </a:cubicBezTo>
                <a:cubicBezTo>
                  <a:pt x="262480" y="1567904"/>
                  <a:pt x="254981" y="1570593"/>
                  <a:pt x="281795" y="1584000"/>
                </a:cubicBezTo>
                <a:cubicBezTo>
                  <a:pt x="288583" y="1587394"/>
                  <a:pt x="296607" y="1587806"/>
                  <a:pt x="303395" y="1591200"/>
                </a:cubicBezTo>
                <a:cubicBezTo>
                  <a:pt x="330209" y="1604607"/>
                  <a:pt x="322710" y="1607296"/>
                  <a:pt x="346595" y="1627200"/>
                </a:cubicBezTo>
                <a:cubicBezTo>
                  <a:pt x="353243" y="1632740"/>
                  <a:pt x="360995" y="1636800"/>
                  <a:pt x="368195" y="1641600"/>
                </a:cubicBezTo>
                <a:cubicBezTo>
                  <a:pt x="372995" y="1648800"/>
                  <a:pt x="376476" y="1657081"/>
                  <a:pt x="382595" y="1663200"/>
                </a:cubicBezTo>
                <a:cubicBezTo>
                  <a:pt x="388714" y="1669319"/>
                  <a:pt x="398497" y="1671088"/>
                  <a:pt x="404195" y="1677600"/>
                </a:cubicBezTo>
                <a:cubicBezTo>
                  <a:pt x="415592" y="1690625"/>
                  <a:pt x="423395" y="1706400"/>
                  <a:pt x="432995" y="1720800"/>
                </a:cubicBezTo>
                <a:cubicBezTo>
                  <a:pt x="437795" y="1728000"/>
                  <a:pt x="444659" y="1734191"/>
                  <a:pt x="447395" y="1742400"/>
                </a:cubicBezTo>
                <a:cubicBezTo>
                  <a:pt x="449795" y="1749600"/>
                  <a:pt x="450909" y="1757366"/>
                  <a:pt x="454595" y="1764000"/>
                </a:cubicBezTo>
                <a:lnTo>
                  <a:pt x="497795" y="1828800"/>
                </a:lnTo>
                <a:lnTo>
                  <a:pt x="512195" y="1850400"/>
                </a:lnTo>
                <a:cubicBezTo>
                  <a:pt x="516995" y="1857600"/>
                  <a:pt x="520476" y="1865881"/>
                  <a:pt x="526595" y="1872000"/>
                </a:cubicBezTo>
                <a:cubicBezTo>
                  <a:pt x="542519" y="1887924"/>
                  <a:pt x="552571" y="1895152"/>
                  <a:pt x="562595" y="1915200"/>
                </a:cubicBezTo>
                <a:cubicBezTo>
                  <a:pt x="565989" y="1921988"/>
                  <a:pt x="566109" y="1930166"/>
                  <a:pt x="569795" y="1936800"/>
                </a:cubicBezTo>
                <a:lnTo>
                  <a:pt x="612995" y="2001600"/>
                </a:lnTo>
                <a:cubicBezTo>
                  <a:pt x="617795" y="2008800"/>
                  <a:pt x="624659" y="2014991"/>
                  <a:pt x="627395" y="2023200"/>
                </a:cubicBezTo>
                <a:cubicBezTo>
                  <a:pt x="632195" y="2037600"/>
                  <a:pt x="638818" y="2051516"/>
                  <a:pt x="641795" y="2066400"/>
                </a:cubicBezTo>
                <a:cubicBezTo>
                  <a:pt x="642834" y="2071593"/>
                  <a:pt x="649869" y="2114512"/>
                  <a:pt x="656195" y="2124000"/>
                </a:cubicBezTo>
                <a:cubicBezTo>
                  <a:pt x="661843" y="2132472"/>
                  <a:pt x="670595" y="2138400"/>
                  <a:pt x="677795" y="2145600"/>
                </a:cubicBezTo>
                <a:cubicBezTo>
                  <a:pt x="680195" y="2152800"/>
                  <a:pt x="683747" y="2159714"/>
                  <a:pt x="684995" y="2167200"/>
                </a:cubicBezTo>
                <a:cubicBezTo>
                  <a:pt x="687261" y="2180796"/>
                  <a:pt x="687338" y="2231898"/>
                  <a:pt x="699395" y="2253600"/>
                </a:cubicBezTo>
                <a:cubicBezTo>
                  <a:pt x="707800" y="2268729"/>
                  <a:pt x="718595" y="2282400"/>
                  <a:pt x="728195" y="2296800"/>
                </a:cubicBezTo>
                <a:lnTo>
                  <a:pt x="742595" y="2318400"/>
                </a:lnTo>
                <a:cubicBezTo>
                  <a:pt x="759909" y="2344371"/>
                  <a:pt x="770604" y="2363472"/>
                  <a:pt x="800195" y="2383200"/>
                </a:cubicBezTo>
                <a:lnTo>
                  <a:pt x="843395" y="2412000"/>
                </a:lnTo>
                <a:cubicBezTo>
                  <a:pt x="850595" y="2416800"/>
                  <a:pt x="856786" y="2423664"/>
                  <a:pt x="864995" y="2426400"/>
                </a:cubicBezTo>
                <a:cubicBezTo>
                  <a:pt x="879395" y="2431200"/>
                  <a:pt x="895565" y="2432380"/>
                  <a:pt x="908195" y="2440800"/>
                </a:cubicBezTo>
                <a:cubicBezTo>
                  <a:pt x="915395" y="2445600"/>
                  <a:pt x="921693" y="2452162"/>
                  <a:pt x="929795" y="2455200"/>
                </a:cubicBezTo>
                <a:cubicBezTo>
                  <a:pt x="941253" y="2459497"/>
                  <a:pt x="954073" y="2458884"/>
                  <a:pt x="965795" y="2462400"/>
                </a:cubicBezTo>
                <a:cubicBezTo>
                  <a:pt x="1050488" y="2487808"/>
                  <a:pt x="945753" y="2468794"/>
                  <a:pt x="1052195" y="2484000"/>
                </a:cubicBezTo>
                <a:cubicBezTo>
                  <a:pt x="1066595" y="2488800"/>
                  <a:pt x="1080751" y="2494406"/>
                  <a:pt x="1095395" y="2498400"/>
                </a:cubicBezTo>
                <a:cubicBezTo>
                  <a:pt x="1107201" y="2501620"/>
                  <a:pt x="1119628" y="2502238"/>
                  <a:pt x="1131395" y="2505600"/>
                </a:cubicBezTo>
                <a:cubicBezTo>
                  <a:pt x="1153287" y="2511855"/>
                  <a:pt x="1174595" y="2520000"/>
                  <a:pt x="1196195" y="2527200"/>
                </a:cubicBezTo>
                <a:cubicBezTo>
                  <a:pt x="1210595" y="2532000"/>
                  <a:pt x="1224511" y="2538623"/>
                  <a:pt x="1239395" y="2541600"/>
                </a:cubicBezTo>
                <a:cubicBezTo>
                  <a:pt x="1251395" y="2544000"/>
                  <a:pt x="1263523" y="2545832"/>
                  <a:pt x="1275395" y="2548800"/>
                </a:cubicBezTo>
                <a:cubicBezTo>
                  <a:pt x="1282758" y="2550641"/>
                  <a:pt x="1289553" y="2554512"/>
                  <a:pt x="1296995" y="2556000"/>
                </a:cubicBezTo>
                <a:cubicBezTo>
                  <a:pt x="1313636" y="2559328"/>
                  <a:pt x="1330595" y="2560800"/>
                  <a:pt x="1347395" y="2563200"/>
                </a:cubicBezTo>
                <a:cubicBezTo>
                  <a:pt x="1371395" y="2560800"/>
                  <a:pt x="1395496" y="2559259"/>
                  <a:pt x="1419395" y="2556000"/>
                </a:cubicBezTo>
                <a:cubicBezTo>
                  <a:pt x="1448325" y="2552055"/>
                  <a:pt x="1476921" y="2545931"/>
                  <a:pt x="1505795" y="2541600"/>
                </a:cubicBezTo>
                <a:cubicBezTo>
                  <a:pt x="1524930" y="2538730"/>
                  <a:pt x="1544240" y="2537136"/>
                  <a:pt x="1563395" y="2534400"/>
                </a:cubicBezTo>
                <a:cubicBezTo>
                  <a:pt x="1594645" y="2529936"/>
                  <a:pt x="1625547" y="2522735"/>
                  <a:pt x="1656995" y="2520000"/>
                </a:cubicBezTo>
                <a:cubicBezTo>
                  <a:pt x="1822622" y="2505598"/>
                  <a:pt x="1959259" y="2503579"/>
                  <a:pt x="2124995" y="2498400"/>
                </a:cubicBezTo>
                <a:lnTo>
                  <a:pt x="2607395" y="2505600"/>
                </a:lnTo>
                <a:cubicBezTo>
                  <a:pt x="2645321" y="2506639"/>
                  <a:pt x="2646624" y="2514538"/>
                  <a:pt x="2679395" y="2520000"/>
                </a:cubicBezTo>
                <a:cubicBezTo>
                  <a:pt x="2698481" y="2523181"/>
                  <a:pt x="2717795" y="2524800"/>
                  <a:pt x="2736995" y="2527200"/>
                </a:cubicBezTo>
                <a:cubicBezTo>
                  <a:pt x="2782595" y="2524800"/>
                  <a:pt x="2828433" y="2525234"/>
                  <a:pt x="2873795" y="2520000"/>
                </a:cubicBezTo>
                <a:cubicBezTo>
                  <a:pt x="2891152" y="2517997"/>
                  <a:pt x="2907244" y="2509838"/>
                  <a:pt x="2924195" y="2505600"/>
                </a:cubicBezTo>
                <a:cubicBezTo>
                  <a:pt x="2945661" y="2500233"/>
                  <a:pt x="2967801" y="2497558"/>
                  <a:pt x="2988995" y="2491200"/>
                </a:cubicBezTo>
                <a:cubicBezTo>
                  <a:pt x="3015902" y="2483128"/>
                  <a:pt x="3040942" y="2469213"/>
                  <a:pt x="3068195" y="2462400"/>
                </a:cubicBezTo>
                <a:cubicBezTo>
                  <a:pt x="3127556" y="2447560"/>
                  <a:pt x="3187975" y="2437240"/>
                  <a:pt x="3248195" y="2426400"/>
                </a:cubicBezTo>
                <a:cubicBezTo>
                  <a:pt x="3307997" y="2415636"/>
                  <a:pt x="3368207" y="2407275"/>
                  <a:pt x="3428195" y="2397600"/>
                </a:cubicBezTo>
                <a:cubicBezTo>
                  <a:pt x="3442607" y="2395275"/>
                  <a:pt x="3456877" y="2391928"/>
                  <a:pt x="3471395" y="2390400"/>
                </a:cubicBezTo>
                <a:lnTo>
                  <a:pt x="3608195" y="2376000"/>
                </a:lnTo>
                <a:cubicBezTo>
                  <a:pt x="3638305" y="2372526"/>
                  <a:pt x="3671742" y="2366609"/>
                  <a:pt x="3701795" y="2361600"/>
                </a:cubicBezTo>
                <a:cubicBezTo>
                  <a:pt x="3783461" y="2328934"/>
                  <a:pt x="3682169" y="2367207"/>
                  <a:pt x="3802595" y="2332800"/>
                </a:cubicBezTo>
                <a:cubicBezTo>
                  <a:pt x="3815022" y="2329249"/>
                  <a:pt x="3826595" y="2323200"/>
                  <a:pt x="3838595" y="2318400"/>
                </a:cubicBezTo>
                <a:cubicBezTo>
                  <a:pt x="3845795" y="2311200"/>
                  <a:pt x="3852532" y="2303505"/>
                  <a:pt x="3860195" y="2296800"/>
                </a:cubicBezTo>
                <a:cubicBezTo>
                  <a:pt x="3871760" y="2286680"/>
                  <a:pt x="3885329" y="2278866"/>
                  <a:pt x="3896195" y="2268000"/>
                </a:cubicBezTo>
                <a:cubicBezTo>
                  <a:pt x="3907061" y="2257134"/>
                  <a:pt x="3916182" y="2244590"/>
                  <a:pt x="3924995" y="2232000"/>
                </a:cubicBezTo>
                <a:cubicBezTo>
                  <a:pt x="3933020" y="2220535"/>
                  <a:pt x="3939082" y="2207806"/>
                  <a:pt x="3946595" y="2196000"/>
                </a:cubicBezTo>
                <a:cubicBezTo>
                  <a:pt x="3955887" y="2181399"/>
                  <a:pt x="3966222" y="2167476"/>
                  <a:pt x="3975395" y="2152800"/>
                </a:cubicBezTo>
                <a:cubicBezTo>
                  <a:pt x="3976498" y="2151036"/>
                  <a:pt x="4024339" y="2075370"/>
                  <a:pt x="4032995" y="2052000"/>
                </a:cubicBezTo>
                <a:cubicBezTo>
                  <a:pt x="4053293" y="1997194"/>
                  <a:pt x="4079133" y="1943709"/>
                  <a:pt x="4090595" y="1886400"/>
                </a:cubicBezTo>
                <a:cubicBezTo>
                  <a:pt x="4096758" y="1855587"/>
                  <a:pt x="4115677" y="1771372"/>
                  <a:pt x="4119395" y="1728000"/>
                </a:cubicBezTo>
                <a:cubicBezTo>
                  <a:pt x="4132228" y="1578277"/>
                  <a:pt x="4133991" y="1522483"/>
                  <a:pt x="4140995" y="1382400"/>
                </a:cubicBezTo>
                <a:cubicBezTo>
                  <a:pt x="4138595" y="1245600"/>
                  <a:pt x="4138136" y="1108752"/>
                  <a:pt x="4133795" y="972000"/>
                </a:cubicBezTo>
                <a:cubicBezTo>
                  <a:pt x="4133332" y="957409"/>
                  <a:pt x="4128334" y="943295"/>
                  <a:pt x="4126595" y="928800"/>
                </a:cubicBezTo>
                <a:cubicBezTo>
                  <a:pt x="4121132" y="883275"/>
                  <a:pt x="4116612" y="837639"/>
                  <a:pt x="4112195" y="792000"/>
                </a:cubicBezTo>
                <a:cubicBezTo>
                  <a:pt x="4090865" y="571586"/>
                  <a:pt x="4123198" y="862089"/>
                  <a:pt x="4090595" y="590400"/>
                </a:cubicBezTo>
                <a:cubicBezTo>
                  <a:pt x="4088006" y="568822"/>
                  <a:pt x="4086968" y="547037"/>
                  <a:pt x="4083395" y="525600"/>
                </a:cubicBezTo>
                <a:cubicBezTo>
                  <a:pt x="4079757" y="503774"/>
                  <a:pt x="4072840" y="482590"/>
                  <a:pt x="4068995" y="460800"/>
                </a:cubicBezTo>
                <a:cubicBezTo>
                  <a:pt x="4049540" y="350556"/>
                  <a:pt x="4076220" y="453687"/>
                  <a:pt x="4047395" y="352800"/>
                </a:cubicBezTo>
                <a:cubicBezTo>
                  <a:pt x="4042595" y="314400"/>
                  <a:pt x="4036977" y="276093"/>
                  <a:pt x="4032995" y="237600"/>
                </a:cubicBezTo>
                <a:cubicBezTo>
                  <a:pt x="4029775" y="206474"/>
                  <a:pt x="4028762" y="175151"/>
                  <a:pt x="4025795" y="144000"/>
                </a:cubicBezTo>
                <a:cubicBezTo>
                  <a:pt x="4023960" y="124738"/>
                  <a:pt x="4020856" y="105617"/>
                  <a:pt x="4018595" y="86400"/>
                </a:cubicBezTo>
                <a:cubicBezTo>
                  <a:pt x="4009857" y="12126"/>
                  <a:pt x="4023682" y="40031"/>
                  <a:pt x="3996995" y="0"/>
                </a:cubicBezTo>
                <a:cubicBezTo>
                  <a:pt x="3937517" y="23791"/>
                  <a:pt x="3982072" y="9496"/>
                  <a:pt x="3903395" y="21600"/>
                </a:cubicBezTo>
                <a:cubicBezTo>
                  <a:pt x="3891300" y="23461"/>
                  <a:pt x="3879579" y="27658"/>
                  <a:pt x="3867395" y="28800"/>
                </a:cubicBezTo>
                <a:cubicBezTo>
                  <a:pt x="3802701" y="34865"/>
                  <a:pt x="3737807" y="38571"/>
                  <a:pt x="3672995" y="43200"/>
                </a:cubicBezTo>
                <a:lnTo>
                  <a:pt x="3564995" y="50400"/>
                </a:lnTo>
                <a:lnTo>
                  <a:pt x="2974595" y="43200"/>
                </a:lnTo>
                <a:cubicBezTo>
                  <a:pt x="2967008" y="43021"/>
                  <a:pt x="2960292" y="38085"/>
                  <a:pt x="2952995" y="36000"/>
                </a:cubicBezTo>
                <a:cubicBezTo>
                  <a:pt x="2934727" y="30780"/>
                  <a:pt x="2919858" y="28998"/>
                  <a:pt x="2902595" y="21600"/>
                </a:cubicBezTo>
                <a:cubicBezTo>
                  <a:pt x="2892730" y="17372"/>
                  <a:pt x="2883395" y="12000"/>
                  <a:pt x="2873795" y="7200"/>
                </a:cubicBezTo>
                <a:cubicBezTo>
                  <a:pt x="2835362" y="16808"/>
                  <a:pt x="2810263" y="23747"/>
                  <a:pt x="2765795" y="28800"/>
                </a:cubicBezTo>
                <a:cubicBezTo>
                  <a:pt x="2321506" y="79287"/>
                  <a:pt x="2108390" y="53464"/>
                  <a:pt x="1541795" y="57600"/>
                </a:cubicBezTo>
                <a:cubicBezTo>
                  <a:pt x="1532195" y="60000"/>
                  <a:pt x="1522655" y="62653"/>
                  <a:pt x="1512995" y="64800"/>
                </a:cubicBezTo>
                <a:cubicBezTo>
                  <a:pt x="1501049" y="67455"/>
                  <a:pt x="1488867" y="69032"/>
                  <a:pt x="1476995" y="72000"/>
                </a:cubicBezTo>
                <a:cubicBezTo>
                  <a:pt x="1419829" y="86291"/>
                  <a:pt x="1504653" y="73192"/>
                  <a:pt x="1412195" y="86400"/>
                </a:cubicBezTo>
                <a:cubicBezTo>
                  <a:pt x="1323849" y="99021"/>
                  <a:pt x="1364474" y="90550"/>
                  <a:pt x="1246595" y="100800"/>
                </a:cubicBezTo>
                <a:cubicBezTo>
                  <a:pt x="1222816" y="102868"/>
                  <a:pt x="1163718" y="111611"/>
                  <a:pt x="1138595" y="115200"/>
                </a:cubicBezTo>
                <a:cubicBezTo>
                  <a:pt x="1042595" y="112800"/>
                  <a:pt x="946526" y="112360"/>
                  <a:pt x="850595" y="108000"/>
                </a:cubicBezTo>
                <a:cubicBezTo>
                  <a:pt x="840710" y="107551"/>
                  <a:pt x="831591" y="102199"/>
                  <a:pt x="821795" y="100800"/>
                </a:cubicBezTo>
                <a:cubicBezTo>
                  <a:pt x="797918" y="97389"/>
                  <a:pt x="773795" y="96000"/>
                  <a:pt x="749795" y="93600"/>
                </a:cubicBezTo>
                <a:cubicBezTo>
                  <a:pt x="730595" y="96000"/>
                  <a:pt x="711281" y="97619"/>
                  <a:pt x="692195" y="100800"/>
                </a:cubicBezTo>
                <a:cubicBezTo>
                  <a:pt x="668053" y="104824"/>
                  <a:pt x="643414" y="107460"/>
                  <a:pt x="620195" y="115200"/>
                </a:cubicBezTo>
                <a:cubicBezTo>
                  <a:pt x="612995" y="117600"/>
                  <a:pt x="606108" y="121327"/>
                  <a:pt x="598595" y="122400"/>
                </a:cubicBezTo>
                <a:cubicBezTo>
                  <a:pt x="589091" y="123758"/>
                  <a:pt x="574595" y="110400"/>
                  <a:pt x="569795" y="10800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AEB0C8-07EB-402A-E8AB-0ADAE53F425C}"/>
              </a:ext>
            </a:extLst>
          </p:cNvPr>
          <p:cNvPicPr>
            <a:picLocks noChangeAspect="1"/>
          </p:cNvPicPr>
          <p:nvPr/>
        </p:nvPicPr>
        <p:blipFill>
          <a:blip r:embed="rId3"/>
          <a:stretch>
            <a:fillRect/>
          </a:stretch>
        </p:blipFill>
        <p:spPr>
          <a:xfrm>
            <a:off x="304800" y="2282883"/>
            <a:ext cx="2567413" cy="2558362"/>
          </a:xfrm>
          <a:prstGeom prst="rect">
            <a:avLst/>
          </a:prstGeom>
        </p:spPr>
      </p:pic>
      <p:sp>
        <p:nvSpPr>
          <p:cNvPr id="6" name="Title 4">
            <a:extLst>
              <a:ext uri="{FF2B5EF4-FFF2-40B4-BE49-F238E27FC236}">
                <a16:creationId xmlns:a16="http://schemas.microsoft.com/office/drawing/2014/main" id="{BA59028C-9D52-4FDA-C1E4-FA9DE4E170FB}"/>
              </a:ext>
            </a:extLst>
          </p:cNvPr>
          <p:cNvSpPr>
            <a:spLocks noGrp="1"/>
          </p:cNvSpPr>
          <p:nvPr>
            <p:ph type="title"/>
          </p:nvPr>
        </p:nvSpPr>
        <p:spPr>
          <a:xfrm>
            <a:off x="574556" y="195965"/>
            <a:ext cx="10515600" cy="1325563"/>
          </a:xfrm>
        </p:spPr>
        <p:txBody>
          <a:bodyPr/>
          <a:lstStyle/>
          <a:p>
            <a:r>
              <a:rPr lang="en-US" dirty="0"/>
              <a:t>Are there CSF compartments?</a:t>
            </a:r>
            <a:endParaRPr lang="nl-NL" dirty="0"/>
          </a:p>
        </p:txBody>
      </p:sp>
      <p:pic>
        <p:nvPicPr>
          <p:cNvPr id="8" name="Picture 7">
            <a:extLst>
              <a:ext uri="{FF2B5EF4-FFF2-40B4-BE49-F238E27FC236}">
                <a16:creationId xmlns:a16="http://schemas.microsoft.com/office/drawing/2014/main" id="{2CCFA2AD-B84B-C308-372F-A9A441898F9A}"/>
              </a:ext>
            </a:extLst>
          </p:cNvPr>
          <p:cNvPicPr>
            <a:picLocks noChangeAspect="1"/>
          </p:cNvPicPr>
          <p:nvPr/>
        </p:nvPicPr>
        <p:blipFill>
          <a:blip r:embed="rId4"/>
          <a:stretch>
            <a:fillRect/>
          </a:stretch>
        </p:blipFill>
        <p:spPr>
          <a:xfrm>
            <a:off x="6248400" y="2394549"/>
            <a:ext cx="2521136" cy="2394948"/>
          </a:xfrm>
          <a:prstGeom prst="rect">
            <a:avLst/>
          </a:prstGeom>
        </p:spPr>
      </p:pic>
      <p:pic>
        <p:nvPicPr>
          <p:cNvPr id="10" name="Picture 9">
            <a:extLst>
              <a:ext uri="{FF2B5EF4-FFF2-40B4-BE49-F238E27FC236}">
                <a16:creationId xmlns:a16="http://schemas.microsoft.com/office/drawing/2014/main" id="{3FF1FC80-252C-D916-2E16-F7C8760F6234}"/>
              </a:ext>
            </a:extLst>
          </p:cNvPr>
          <p:cNvPicPr>
            <a:picLocks noChangeAspect="1"/>
          </p:cNvPicPr>
          <p:nvPr/>
        </p:nvPicPr>
        <p:blipFill>
          <a:blip r:embed="rId5"/>
          <a:stretch>
            <a:fillRect/>
          </a:stretch>
        </p:blipFill>
        <p:spPr>
          <a:xfrm>
            <a:off x="9144000" y="2322548"/>
            <a:ext cx="2818325" cy="2466949"/>
          </a:xfrm>
          <a:prstGeom prst="rect">
            <a:avLst/>
          </a:prstGeom>
        </p:spPr>
      </p:pic>
      <p:sp>
        <p:nvSpPr>
          <p:cNvPr id="11" name="TextBox 10">
            <a:extLst>
              <a:ext uri="{FF2B5EF4-FFF2-40B4-BE49-F238E27FC236}">
                <a16:creationId xmlns:a16="http://schemas.microsoft.com/office/drawing/2014/main" id="{5BBFB1C9-F2B4-1DE3-DDF4-6B447919A131}"/>
              </a:ext>
            </a:extLst>
          </p:cNvPr>
          <p:cNvSpPr txBox="1"/>
          <p:nvPr/>
        </p:nvSpPr>
        <p:spPr>
          <a:xfrm>
            <a:off x="6331127" y="5178302"/>
            <a:ext cx="2665927" cy="369332"/>
          </a:xfrm>
          <a:prstGeom prst="rect">
            <a:avLst/>
          </a:prstGeom>
          <a:noFill/>
        </p:spPr>
        <p:txBody>
          <a:bodyPr wrap="square" rtlCol="0">
            <a:spAutoFit/>
          </a:bodyPr>
          <a:lstStyle/>
          <a:p>
            <a:r>
              <a:rPr lang="en-US" dirty="0"/>
              <a:t>Eide &amp; </a:t>
            </a:r>
            <a:r>
              <a:rPr lang="en-US" dirty="0" err="1"/>
              <a:t>Ringstad</a:t>
            </a:r>
            <a:r>
              <a:rPr lang="en-US" dirty="0"/>
              <a:t>, 2024</a:t>
            </a:r>
          </a:p>
        </p:txBody>
      </p:sp>
      <p:sp>
        <p:nvSpPr>
          <p:cNvPr id="12" name="TextBox 11">
            <a:extLst>
              <a:ext uri="{FF2B5EF4-FFF2-40B4-BE49-F238E27FC236}">
                <a16:creationId xmlns:a16="http://schemas.microsoft.com/office/drawing/2014/main" id="{3C765B1F-B8C8-4BAA-F4CD-826F0AEDA307}"/>
              </a:ext>
            </a:extLst>
          </p:cNvPr>
          <p:cNvSpPr txBox="1"/>
          <p:nvPr/>
        </p:nvSpPr>
        <p:spPr>
          <a:xfrm>
            <a:off x="9720672" y="5105400"/>
            <a:ext cx="2665927" cy="369332"/>
          </a:xfrm>
          <a:prstGeom prst="rect">
            <a:avLst/>
          </a:prstGeom>
          <a:noFill/>
        </p:spPr>
        <p:txBody>
          <a:bodyPr wrap="square" rtlCol="0">
            <a:spAutoFit/>
          </a:bodyPr>
          <a:lstStyle/>
          <a:p>
            <a:r>
              <a:rPr lang="en-US" dirty="0"/>
              <a:t>Smyth et al., 2024</a:t>
            </a:r>
          </a:p>
        </p:txBody>
      </p:sp>
      <p:pic>
        <p:nvPicPr>
          <p:cNvPr id="5" name="Picture 4">
            <a:extLst>
              <a:ext uri="{FF2B5EF4-FFF2-40B4-BE49-F238E27FC236}">
                <a16:creationId xmlns:a16="http://schemas.microsoft.com/office/drawing/2014/main" id="{07670FAF-1228-C45E-7511-91BF3F816AA3}"/>
              </a:ext>
            </a:extLst>
          </p:cNvPr>
          <p:cNvPicPr>
            <a:picLocks noChangeAspect="1"/>
          </p:cNvPicPr>
          <p:nvPr/>
        </p:nvPicPr>
        <p:blipFill>
          <a:blip r:embed="rId6"/>
          <a:stretch>
            <a:fillRect/>
          </a:stretch>
        </p:blipFill>
        <p:spPr>
          <a:xfrm>
            <a:off x="3028951" y="2352943"/>
            <a:ext cx="2818325" cy="2576347"/>
          </a:xfrm>
          <a:prstGeom prst="rect">
            <a:avLst/>
          </a:prstGeom>
        </p:spPr>
      </p:pic>
      <p:sp>
        <p:nvSpPr>
          <p:cNvPr id="13" name="TextBox 12">
            <a:extLst>
              <a:ext uri="{FF2B5EF4-FFF2-40B4-BE49-F238E27FC236}">
                <a16:creationId xmlns:a16="http://schemas.microsoft.com/office/drawing/2014/main" id="{A1B5F99D-795A-E354-A522-9FAA7028E245}"/>
              </a:ext>
            </a:extLst>
          </p:cNvPr>
          <p:cNvSpPr txBox="1"/>
          <p:nvPr/>
        </p:nvSpPr>
        <p:spPr>
          <a:xfrm>
            <a:off x="3412143" y="5187827"/>
            <a:ext cx="6191250" cy="369332"/>
          </a:xfrm>
          <a:prstGeom prst="rect">
            <a:avLst/>
          </a:prstGeom>
          <a:noFill/>
        </p:spPr>
        <p:txBody>
          <a:bodyPr wrap="square">
            <a:spAutoFit/>
          </a:bodyPr>
          <a:lstStyle/>
          <a:p>
            <a:r>
              <a:rPr lang="nl-NL" dirty="0" err="1"/>
              <a:t>Møllgård</a:t>
            </a:r>
            <a:r>
              <a:rPr lang="nl-NL" dirty="0"/>
              <a:t> et al., 2023</a:t>
            </a:r>
          </a:p>
        </p:txBody>
      </p:sp>
      <p:sp>
        <p:nvSpPr>
          <p:cNvPr id="14" name="Rectangle 13">
            <a:extLst>
              <a:ext uri="{FF2B5EF4-FFF2-40B4-BE49-F238E27FC236}">
                <a16:creationId xmlns:a16="http://schemas.microsoft.com/office/drawing/2014/main" id="{DC936C6F-2FFD-A33A-6981-9E4AE1E3530F}"/>
              </a:ext>
            </a:extLst>
          </p:cNvPr>
          <p:cNvSpPr/>
          <p:nvPr/>
        </p:nvSpPr>
        <p:spPr>
          <a:xfrm>
            <a:off x="8997054" y="2057400"/>
            <a:ext cx="3073025" cy="3657600"/>
          </a:xfrm>
          <a:prstGeom prst="rect">
            <a:avLst/>
          </a:prstGeom>
          <a:solidFill>
            <a:schemeClr val="bg1">
              <a:alpha val="8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1234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 computer screen shot of a red and orange jellyfish&#10;&#10;Description automatically generated">
            <a:extLst>
              <a:ext uri="{FF2B5EF4-FFF2-40B4-BE49-F238E27FC236}">
                <a16:creationId xmlns:a16="http://schemas.microsoft.com/office/drawing/2014/main" id="{8734EEEF-2E59-0E9B-7D12-08E43F002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4964"/>
            <a:ext cx="9449018" cy="8264500"/>
          </a:xfrm>
          <a:prstGeom prst="rect">
            <a:avLst/>
          </a:prstGeom>
        </p:spPr>
      </p:pic>
      <p:cxnSp>
        <p:nvCxnSpPr>
          <p:cNvPr id="6" name="Straight Arrow Connector 5">
            <a:extLst>
              <a:ext uri="{FF2B5EF4-FFF2-40B4-BE49-F238E27FC236}">
                <a16:creationId xmlns:a16="http://schemas.microsoft.com/office/drawing/2014/main" id="{2CCE292F-5D09-76E9-CD69-BEFEA9FF5EA7}"/>
              </a:ext>
            </a:extLst>
          </p:cNvPr>
          <p:cNvCxnSpPr/>
          <p:nvPr/>
        </p:nvCxnSpPr>
        <p:spPr>
          <a:xfrm flipV="1">
            <a:off x="2678545" y="2179782"/>
            <a:ext cx="2854037" cy="489527"/>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sp>
        <p:nvSpPr>
          <p:cNvPr id="12" name="Title 1">
            <a:extLst>
              <a:ext uri="{FF2B5EF4-FFF2-40B4-BE49-F238E27FC236}">
                <a16:creationId xmlns:a16="http://schemas.microsoft.com/office/drawing/2014/main" id="{7B89BB7E-0B95-B9C7-2168-88941FA0DB4A}"/>
              </a:ext>
            </a:extLst>
          </p:cNvPr>
          <p:cNvSpPr>
            <a:spLocks noGrp="1"/>
          </p:cNvSpPr>
          <p:nvPr>
            <p:ph type="title"/>
          </p:nvPr>
        </p:nvSpPr>
        <p:spPr>
          <a:xfrm>
            <a:off x="838200" y="-176214"/>
            <a:ext cx="10515600" cy="1325563"/>
          </a:xfrm>
        </p:spPr>
        <p:txBody>
          <a:bodyPr/>
          <a:lstStyle/>
          <a:p>
            <a:r>
              <a:rPr lang="en-US" dirty="0">
                <a:solidFill>
                  <a:schemeClr val="bg1"/>
                </a:solidFill>
              </a:rPr>
              <a:t>ACE points </a:t>
            </a:r>
            <a:endParaRPr lang="nl-NL" dirty="0">
              <a:solidFill>
                <a:schemeClr val="bg1"/>
              </a:solidFill>
            </a:endParaRPr>
          </a:p>
        </p:txBody>
      </p:sp>
    </p:spTree>
    <p:extLst>
      <p:ext uri="{BB962C8B-B14F-4D97-AF65-F5344CB8AC3E}">
        <p14:creationId xmlns:p14="http://schemas.microsoft.com/office/powerpoint/2010/main" val="24153063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 red and orange object with small particles flying in the air&#10;&#10;Description automatically generated with medium confidence">
            <a:extLst>
              <a:ext uri="{FF2B5EF4-FFF2-40B4-BE49-F238E27FC236}">
                <a16:creationId xmlns:a16="http://schemas.microsoft.com/office/drawing/2014/main" id="{F9BC8A11-B48C-1E9C-8430-2FC602C1362F}"/>
              </a:ext>
            </a:extLst>
          </p:cNvPr>
          <p:cNvPicPr>
            <a:picLocks noChangeAspect="1"/>
          </p:cNvPicPr>
          <p:nvPr/>
        </p:nvPicPr>
        <p:blipFill rotWithShape="1">
          <a:blip r:embed="rId2"/>
          <a:srcRect l="3114" t="11980" r="33260" b="10103"/>
          <a:stretch/>
        </p:blipFill>
        <p:spPr>
          <a:xfrm>
            <a:off x="423863" y="1149349"/>
            <a:ext cx="5838825" cy="5343526"/>
          </a:xfrm>
          <a:prstGeom prst="rect">
            <a:avLst/>
          </a:prstGeom>
        </p:spPr>
      </p:pic>
      <p:cxnSp>
        <p:nvCxnSpPr>
          <p:cNvPr id="3" name="Straight Arrow Connector 2">
            <a:extLst>
              <a:ext uri="{FF2B5EF4-FFF2-40B4-BE49-F238E27FC236}">
                <a16:creationId xmlns:a16="http://schemas.microsoft.com/office/drawing/2014/main" id="{EEA5B5ED-CAF0-B26D-F150-400CBFC39CF8}"/>
              </a:ext>
            </a:extLst>
          </p:cNvPr>
          <p:cNvCxnSpPr>
            <a:cxnSpLocks/>
          </p:cNvCxnSpPr>
          <p:nvPr/>
        </p:nvCxnSpPr>
        <p:spPr>
          <a:xfrm flipH="1">
            <a:off x="4017387" y="1304925"/>
            <a:ext cx="1773093" cy="1360632"/>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sp>
        <p:nvSpPr>
          <p:cNvPr id="10" name="Title 1">
            <a:extLst>
              <a:ext uri="{FF2B5EF4-FFF2-40B4-BE49-F238E27FC236}">
                <a16:creationId xmlns:a16="http://schemas.microsoft.com/office/drawing/2014/main" id="{AE39B3F7-E5D4-DCBD-974C-2C6B9C47AAE2}"/>
              </a:ext>
            </a:extLst>
          </p:cNvPr>
          <p:cNvSpPr>
            <a:spLocks noGrp="1"/>
          </p:cNvSpPr>
          <p:nvPr>
            <p:ph type="title"/>
          </p:nvPr>
        </p:nvSpPr>
        <p:spPr>
          <a:xfrm>
            <a:off x="838200" y="-176214"/>
            <a:ext cx="10515600" cy="1325563"/>
          </a:xfrm>
        </p:spPr>
        <p:txBody>
          <a:bodyPr/>
          <a:lstStyle/>
          <a:p>
            <a:r>
              <a:rPr lang="en-US" dirty="0">
                <a:solidFill>
                  <a:schemeClr val="bg1"/>
                </a:solidFill>
              </a:rPr>
              <a:t>ACE points </a:t>
            </a:r>
            <a:endParaRPr lang="nl-NL" dirty="0">
              <a:solidFill>
                <a:schemeClr val="bg1"/>
              </a:solidFill>
            </a:endParaRPr>
          </a:p>
        </p:txBody>
      </p:sp>
    </p:spTree>
    <p:extLst>
      <p:ext uri="{BB962C8B-B14F-4D97-AF65-F5344CB8AC3E}">
        <p14:creationId xmlns:p14="http://schemas.microsoft.com/office/powerpoint/2010/main" val="998780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Content Placeholder 4" descr="A red and orange object with sparks&#10;&#10;Description automatically generated with medium confidence">
            <a:extLst>
              <a:ext uri="{FF2B5EF4-FFF2-40B4-BE49-F238E27FC236}">
                <a16:creationId xmlns:a16="http://schemas.microsoft.com/office/drawing/2014/main" id="{3EBCDCF2-2664-A1F2-1C18-BFC607A6FD71}"/>
              </a:ext>
            </a:extLst>
          </p:cNvPr>
          <p:cNvPicPr>
            <a:picLocks noGrp="1" noChangeAspect="1"/>
          </p:cNvPicPr>
          <p:nvPr>
            <p:ph idx="1"/>
          </p:nvPr>
        </p:nvPicPr>
        <p:blipFill rotWithShape="1">
          <a:blip r:embed="rId2"/>
          <a:srcRect l="38172" t="19724" r="37361" b="10225"/>
          <a:stretch/>
        </p:blipFill>
        <p:spPr>
          <a:xfrm>
            <a:off x="6596064" y="1081968"/>
            <a:ext cx="2528887" cy="5410907"/>
          </a:xfrm>
        </p:spPr>
      </p:pic>
      <p:pic>
        <p:nvPicPr>
          <p:cNvPr id="7" name="Picture 6" descr="A red and yellow liquid in a black background&#10;&#10;Description automatically generated">
            <a:extLst>
              <a:ext uri="{FF2B5EF4-FFF2-40B4-BE49-F238E27FC236}">
                <a16:creationId xmlns:a16="http://schemas.microsoft.com/office/drawing/2014/main" id="{E1E77B48-66C4-026A-B8E3-D9DCB69F4FBF}"/>
              </a:ext>
            </a:extLst>
          </p:cNvPr>
          <p:cNvPicPr>
            <a:picLocks noChangeAspect="1"/>
          </p:cNvPicPr>
          <p:nvPr/>
        </p:nvPicPr>
        <p:blipFill rotWithShape="1">
          <a:blip r:embed="rId3"/>
          <a:srcRect l="38497" t="18951" r="37870" b="13385"/>
          <a:stretch/>
        </p:blipFill>
        <p:spPr>
          <a:xfrm>
            <a:off x="9239250" y="894644"/>
            <a:ext cx="2528887" cy="5410907"/>
          </a:xfrm>
          <a:prstGeom prst="rect">
            <a:avLst/>
          </a:prstGeom>
        </p:spPr>
      </p:pic>
      <p:pic>
        <p:nvPicPr>
          <p:cNvPr id="9" name="Picture 8" descr="A red and orange object with small particles flying in the air&#10;&#10;Description automatically generated with medium confidence">
            <a:extLst>
              <a:ext uri="{FF2B5EF4-FFF2-40B4-BE49-F238E27FC236}">
                <a16:creationId xmlns:a16="http://schemas.microsoft.com/office/drawing/2014/main" id="{F9BC8A11-B48C-1E9C-8430-2FC602C1362F}"/>
              </a:ext>
            </a:extLst>
          </p:cNvPr>
          <p:cNvPicPr>
            <a:picLocks noChangeAspect="1"/>
          </p:cNvPicPr>
          <p:nvPr/>
        </p:nvPicPr>
        <p:blipFill rotWithShape="1">
          <a:blip r:embed="rId4"/>
          <a:srcRect l="3114" t="11980" r="33260" b="10103"/>
          <a:stretch/>
        </p:blipFill>
        <p:spPr>
          <a:xfrm>
            <a:off x="423863" y="1149349"/>
            <a:ext cx="5838825" cy="5343526"/>
          </a:xfrm>
          <a:prstGeom prst="rect">
            <a:avLst/>
          </a:prstGeom>
        </p:spPr>
      </p:pic>
      <p:cxnSp>
        <p:nvCxnSpPr>
          <p:cNvPr id="2" name="Straight Arrow Connector 1">
            <a:extLst>
              <a:ext uri="{FF2B5EF4-FFF2-40B4-BE49-F238E27FC236}">
                <a16:creationId xmlns:a16="http://schemas.microsoft.com/office/drawing/2014/main" id="{10FD2B79-D40E-3CD3-D07F-B367CA7EEAA7}"/>
              </a:ext>
            </a:extLst>
          </p:cNvPr>
          <p:cNvCxnSpPr>
            <a:cxnSpLocks/>
          </p:cNvCxnSpPr>
          <p:nvPr/>
        </p:nvCxnSpPr>
        <p:spPr>
          <a:xfrm>
            <a:off x="8238404" y="1676400"/>
            <a:ext cx="0" cy="2144712"/>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A2FC630-E60C-CACC-640B-B06DCC3F1B43}"/>
              </a:ext>
            </a:extLst>
          </p:cNvPr>
          <p:cNvCxnSpPr>
            <a:cxnSpLocks/>
          </p:cNvCxnSpPr>
          <p:nvPr/>
        </p:nvCxnSpPr>
        <p:spPr>
          <a:xfrm>
            <a:off x="10791104" y="1676400"/>
            <a:ext cx="0" cy="2144712"/>
          </a:xfrm>
          <a:prstGeom prst="straightConnector1">
            <a:avLst/>
          </a:prstGeom>
          <a:ln w="104775">
            <a:solidFill>
              <a:srgbClr val="FFFFCC"/>
            </a:solidFill>
            <a:tailEnd type="triangle"/>
          </a:ln>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7B2D8E6F-5883-5993-F4AA-803C4D408F25}"/>
              </a:ext>
            </a:extLst>
          </p:cNvPr>
          <p:cNvSpPr>
            <a:spLocks noGrp="1"/>
          </p:cNvSpPr>
          <p:nvPr>
            <p:ph type="title"/>
          </p:nvPr>
        </p:nvSpPr>
        <p:spPr>
          <a:xfrm>
            <a:off x="838200" y="-176214"/>
            <a:ext cx="10515600" cy="1325563"/>
          </a:xfrm>
        </p:spPr>
        <p:txBody>
          <a:bodyPr/>
          <a:lstStyle/>
          <a:p>
            <a:r>
              <a:rPr lang="en-US" dirty="0">
                <a:solidFill>
                  <a:schemeClr val="bg1"/>
                </a:solidFill>
              </a:rPr>
              <a:t>ACE points </a:t>
            </a:r>
            <a:endParaRPr lang="nl-NL" dirty="0">
              <a:solidFill>
                <a:schemeClr val="bg1"/>
              </a:solidFill>
            </a:endParaRPr>
          </a:p>
        </p:txBody>
      </p:sp>
    </p:spTree>
    <p:extLst>
      <p:ext uri="{BB962C8B-B14F-4D97-AF65-F5344CB8AC3E}">
        <p14:creationId xmlns:p14="http://schemas.microsoft.com/office/powerpoint/2010/main" val="2769327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98BE3D-52A0-C90B-B4AD-1528634B452E}"/>
              </a:ext>
            </a:extLst>
          </p:cNvPr>
          <p:cNvSpPr/>
          <p:nvPr/>
        </p:nvSpPr>
        <p:spPr>
          <a:xfrm>
            <a:off x="952062" y="2471308"/>
            <a:ext cx="10287875" cy="1586842"/>
          </a:xfrm>
          <a:prstGeom prst="rect">
            <a:avLst/>
          </a:prstGeom>
          <a:solidFill>
            <a:srgbClr val="FB850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3000"/>
          </a:p>
        </p:txBody>
      </p:sp>
      <p:sp>
        <p:nvSpPr>
          <p:cNvPr id="3" name="TextBox 2">
            <a:extLst>
              <a:ext uri="{FF2B5EF4-FFF2-40B4-BE49-F238E27FC236}">
                <a16:creationId xmlns:a16="http://schemas.microsoft.com/office/drawing/2014/main" id="{61C8E22E-6F46-CF4C-F0D6-505872A6AC79}"/>
              </a:ext>
            </a:extLst>
          </p:cNvPr>
          <p:cNvSpPr txBox="1"/>
          <p:nvPr/>
        </p:nvSpPr>
        <p:spPr>
          <a:xfrm>
            <a:off x="1469873" y="2580822"/>
            <a:ext cx="9538246" cy="1477328"/>
          </a:xfrm>
          <a:prstGeom prst="rect">
            <a:avLst/>
          </a:prstGeom>
          <a:noFill/>
        </p:spPr>
        <p:txBody>
          <a:bodyPr wrap="square">
            <a:spAutoFit/>
          </a:bodyPr>
          <a:lstStyle/>
          <a:p>
            <a:pPr algn="ctr"/>
            <a:r>
              <a:rPr lang="en-US" sz="3000" dirty="0">
                <a:solidFill>
                  <a:schemeClr val="bg1"/>
                </a:solidFill>
              </a:rPr>
              <a:t>Do these donuts have changes in composition and mobility around major arteries and bridging veins/ACE points?</a:t>
            </a:r>
            <a:endParaRPr lang="nl-NL" sz="3000" dirty="0">
              <a:solidFill>
                <a:schemeClr val="bg1"/>
              </a:solidFill>
            </a:endParaRPr>
          </a:p>
        </p:txBody>
      </p:sp>
    </p:spTree>
    <p:extLst>
      <p:ext uri="{BB962C8B-B14F-4D97-AF65-F5344CB8AC3E}">
        <p14:creationId xmlns:p14="http://schemas.microsoft.com/office/powerpoint/2010/main" val="2669428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E4F7-1315-28F0-79E5-E3131293147D}"/>
              </a:ext>
            </a:extLst>
          </p:cNvPr>
          <p:cNvSpPr>
            <a:spLocks noGrp="1"/>
          </p:cNvSpPr>
          <p:nvPr>
            <p:ph type="title"/>
          </p:nvPr>
        </p:nvSpPr>
        <p:spPr/>
        <p:txBody>
          <a:bodyPr/>
          <a:lstStyle/>
          <a:p>
            <a:r>
              <a:rPr lang="en-US" dirty="0">
                <a:solidFill>
                  <a:schemeClr val="bg1"/>
                </a:solidFill>
              </a:rPr>
              <a:t>Parsing veins vs. arteries</a:t>
            </a:r>
            <a:endParaRPr lang="nl-NL" dirty="0">
              <a:solidFill>
                <a:schemeClr val="bg1"/>
              </a:solidFill>
            </a:endParaRPr>
          </a:p>
        </p:txBody>
      </p:sp>
      <p:sp>
        <p:nvSpPr>
          <p:cNvPr id="3" name="TextBox 2">
            <a:extLst>
              <a:ext uri="{FF2B5EF4-FFF2-40B4-BE49-F238E27FC236}">
                <a16:creationId xmlns:a16="http://schemas.microsoft.com/office/drawing/2014/main" id="{5DED571D-89E4-AC09-D757-6029AA6EB9B1}"/>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Bollman et al., 2022 </a:t>
            </a:r>
            <a:r>
              <a:rPr lang="en-US" dirty="0" err="1">
                <a:solidFill>
                  <a:schemeClr val="bg1"/>
                </a:solidFill>
              </a:rPr>
              <a:t>eLife</a:t>
            </a:r>
            <a:endParaRPr lang="en-US" dirty="0">
              <a:solidFill>
                <a:schemeClr val="bg1"/>
              </a:solidFill>
            </a:endParaRPr>
          </a:p>
        </p:txBody>
      </p:sp>
      <p:sp>
        <p:nvSpPr>
          <p:cNvPr id="5" name="TextBox 4">
            <a:extLst>
              <a:ext uri="{FF2B5EF4-FFF2-40B4-BE49-F238E27FC236}">
                <a16:creationId xmlns:a16="http://schemas.microsoft.com/office/drawing/2014/main" id="{CF9CCF73-80E6-026C-2EB5-ADD3A4504C09}"/>
              </a:ext>
            </a:extLst>
          </p:cNvPr>
          <p:cNvSpPr txBox="1"/>
          <p:nvPr/>
        </p:nvSpPr>
        <p:spPr>
          <a:xfrm>
            <a:off x="1227153" y="2729507"/>
            <a:ext cx="3048935" cy="553998"/>
          </a:xfrm>
          <a:prstGeom prst="rect">
            <a:avLst/>
          </a:prstGeom>
          <a:noFill/>
        </p:spPr>
        <p:txBody>
          <a:bodyPr wrap="square" rtlCol="0" anchor="b" anchorCtr="0">
            <a:spAutoFit/>
          </a:bodyPr>
          <a:lstStyle/>
          <a:p>
            <a:r>
              <a:rPr lang="en-US" sz="3000" dirty="0">
                <a:solidFill>
                  <a:srgbClr val="0200FC"/>
                </a:solidFill>
              </a:rPr>
              <a:t>Venogram</a:t>
            </a:r>
          </a:p>
        </p:txBody>
      </p:sp>
      <p:pic>
        <p:nvPicPr>
          <p:cNvPr id="4" name="Picture 2" descr="Imaging of the pial arterial vasculature of the human brain in vivo using  high-resolution 7T time-of-flight angiography | eLife">
            <a:extLst>
              <a:ext uri="{FF2B5EF4-FFF2-40B4-BE49-F238E27FC236}">
                <a16:creationId xmlns:a16="http://schemas.microsoft.com/office/drawing/2014/main" id="{CE1251D1-09CB-DBE2-2EDB-C071BD7560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7485" r="75586" b="1"/>
          <a:stretch/>
        </p:blipFill>
        <p:spPr bwMode="auto">
          <a:xfrm>
            <a:off x="4127182" y="1403944"/>
            <a:ext cx="3937635" cy="5056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E0BA4F-F762-7D5C-0DAB-DE70EE5BBB21}"/>
              </a:ext>
            </a:extLst>
          </p:cNvPr>
          <p:cNvSpPr txBox="1"/>
          <p:nvPr/>
        </p:nvSpPr>
        <p:spPr>
          <a:xfrm>
            <a:off x="8655588" y="2729507"/>
            <a:ext cx="3048935" cy="553998"/>
          </a:xfrm>
          <a:prstGeom prst="rect">
            <a:avLst/>
          </a:prstGeom>
          <a:noFill/>
        </p:spPr>
        <p:txBody>
          <a:bodyPr wrap="square" rtlCol="0" anchor="b" anchorCtr="0">
            <a:spAutoFit/>
          </a:bodyPr>
          <a:lstStyle/>
          <a:p>
            <a:r>
              <a:rPr lang="en-US" sz="3000" dirty="0">
                <a:solidFill>
                  <a:srgbClr val="F70309"/>
                </a:solidFill>
              </a:rPr>
              <a:t>Angiogram </a:t>
            </a:r>
          </a:p>
        </p:txBody>
      </p:sp>
      <p:sp>
        <p:nvSpPr>
          <p:cNvPr id="7" name="Rectangle 6">
            <a:extLst>
              <a:ext uri="{FF2B5EF4-FFF2-40B4-BE49-F238E27FC236}">
                <a16:creationId xmlns:a16="http://schemas.microsoft.com/office/drawing/2014/main" id="{486A52E9-37EC-9BAB-A321-6F20D68E4E2C}"/>
              </a:ext>
            </a:extLst>
          </p:cNvPr>
          <p:cNvSpPr/>
          <p:nvPr/>
        </p:nvSpPr>
        <p:spPr>
          <a:xfrm>
            <a:off x="7533168" y="1254733"/>
            <a:ext cx="1063297" cy="6742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356829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E4F7-1315-28F0-79E5-E3131293147D}"/>
              </a:ext>
            </a:extLst>
          </p:cNvPr>
          <p:cNvSpPr>
            <a:spLocks noGrp="1"/>
          </p:cNvSpPr>
          <p:nvPr>
            <p:ph type="title"/>
          </p:nvPr>
        </p:nvSpPr>
        <p:spPr/>
        <p:txBody>
          <a:bodyPr/>
          <a:lstStyle/>
          <a:p>
            <a:r>
              <a:rPr lang="en-US" dirty="0">
                <a:solidFill>
                  <a:schemeClr val="bg1"/>
                </a:solidFill>
              </a:rPr>
              <a:t>Parsing veins vs. arteries</a:t>
            </a:r>
            <a:endParaRPr lang="nl-NL" dirty="0">
              <a:solidFill>
                <a:schemeClr val="bg1"/>
              </a:solidFill>
            </a:endParaRPr>
          </a:p>
        </p:txBody>
      </p:sp>
      <p:sp>
        <p:nvSpPr>
          <p:cNvPr id="3" name="TextBox 2">
            <a:extLst>
              <a:ext uri="{FF2B5EF4-FFF2-40B4-BE49-F238E27FC236}">
                <a16:creationId xmlns:a16="http://schemas.microsoft.com/office/drawing/2014/main" id="{5DED571D-89E4-AC09-D757-6029AA6EB9B1}"/>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Bollman et al., 2022 </a:t>
            </a:r>
            <a:r>
              <a:rPr lang="en-US" dirty="0" err="1">
                <a:solidFill>
                  <a:schemeClr val="bg1"/>
                </a:solidFill>
              </a:rPr>
              <a:t>eLife</a:t>
            </a:r>
            <a:endParaRPr lang="en-US" dirty="0">
              <a:solidFill>
                <a:schemeClr val="bg1"/>
              </a:solidFill>
            </a:endParaRPr>
          </a:p>
        </p:txBody>
      </p:sp>
      <p:sp>
        <p:nvSpPr>
          <p:cNvPr id="5" name="TextBox 4">
            <a:extLst>
              <a:ext uri="{FF2B5EF4-FFF2-40B4-BE49-F238E27FC236}">
                <a16:creationId xmlns:a16="http://schemas.microsoft.com/office/drawing/2014/main" id="{CF9CCF73-80E6-026C-2EB5-ADD3A4504C09}"/>
              </a:ext>
            </a:extLst>
          </p:cNvPr>
          <p:cNvSpPr txBox="1"/>
          <p:nvPr/>
        </p:nvSpPr>
        <p:spPr>
          <a:xfrm>
            <a:off x="1227153" y="2729507"/>
            <a:ext cx="3048935" cy="553998"/>
          </a:xfrm>
          <a:prstGeom prst="rect">
            <a:avLst/>
          </a:prstGeom>
          <a:noFill/>
        </p:spPr>
        <p:txBody>
          <a:bodyPr wrap="square" rtlCol="0" anchor="b" anchorCtr="0">
            <a:spAutoFit/>
          </a:bodyPr>
          <a:lstStyle/>
          <a:p>
            <a:r>
              <a:rPr lang="en-US" sz="3000" dirty="0">
                <a:solidFill>
                  <a:srgbClr val="0200FC"/>
                </a:solidFill>
              </a:rPr>
              <a:t>Venogram</a:t>
            </a:r>
          </a:p>
        </p:txBody>
      </p:sp>
      <p:pic>
        <p:nvPicPr>
          <p:cNvPr id="4" name="Picture 2" descr="Imaging of the pial arterial vasculature of the human brain in vivo using  high-resolution 7T time-of-flight angiography | eLife">
            <a:extLst>
              <a:ext uri="{FF2B5EF4-FFF2-40B4-BE49-F238E27FC236}">
                <a16:creationId xmlns:a16="http://schemas.microsoft.com/office/drawing/2014/main" id="{CE1251D1-09CB-DBE2-2EDB-C071BD7560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7485" r="75586" b="1"/>
          <a:stretch/>
        </p:blipFill>
        <p:spPr bwMode="auto">
          <a:xfrm>
            <a:off x="4127182" y="1403944"/>
            <a:ext cx="3937635" cy="505626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E0BA4F-F762-7D5C-0DAB-DE70EE5BBB21}"/>
              </a:ext>
            </a:extLst>
          </p:cNvPr>
          <p:cNvSpPr txBox="1"/>
          <p:nvPr/>
        </p:nvSpPr>
        <p:spPr>
          <a:xfrm>
            <a:off x="8655588" y="2729507"/>
            <a:ext cx="3048935" cy="553998"/>
          </a:xfrm>
          <a:prstGeom prst="rect">
            <a:avLst/>
          </a:prstGeom>
          <a:noFill/>
        </p:spPr>
        <p:txBody>
          <a:bodyPr wrap="square" rtlCol="0" anchor="b" anchorCtr="0">
            <a:spAutoFit/>
          </a:bodyPr>
          <a:lstStyle/>
          <a:p>
            <a:r>
              <a:rPr lang="en-US" sz="3000" dirty="0">
                <a:solidFill>
                  <a:srgbClr val="F70309"/>
                </a:solidFill>
              </a:rPr>
              <a:t>Angiogram </a:t>
            </a:r>
          </a:p>
        </p:txBody>
      </p:sp>
      <p:sp>
        <p:nvSpPr>
          <p:cNvPr id="7" name="Rectangle 6">
            <a:extLst>
              <a:ext uri="{FF2B5EF4-FFF2-40B4-BE49-F238E27FC236}">
                <a16:creationId xmlns:a16="http://schemas.microsoft.com/office/drawing/2014/main" id="{486A52E9-37EC-9BAB-A321-6F20D68E4E2C}"/>
              </a:ext>
            </a:extLst>
          </p:cNvPr>
          <p:cNvSpPr/>
          <p:nvPr/>
        </p:nvSpPr>
        <p:spPr>
          <a:xfrm>
            <a:off x="7533168" y="1254733"/>
            <a:ext cx="1063297" cy="6742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a:extLst>
              <a:ext uri="{FF2B5EF4-FFF2-40B4-BE49-F238E27FC236}">
                <a16:creationId xmlns:a16="http://schemas.microsoft.com/office/drawing/2014/main" id="{F803D300-65B7-377C-D5FD-D326F03FAE17}"/>
              </a:ext>
            </a:extLst>
          </p:cNvPr>
          <p:cNvSpPr txBox="1"/>
          <p:nvPr/>
        </p:nvSpPr>
        <p:spPr>
          <a:xfrm>
            <a:off x="239116" y="3654087"/>
            <a:ext cx="4563350" cy="861774"/>
          </a:xfrm>
          <a:prstGeom prst="rect">
            <a:avLst/>
          </a:prstGeom>
          <a:noFill/>
        </p:spPr>
        <p:txBody>
          <a:bodyPr wrap="square" rtlCol="0" anchor="b" anchorCtr="0">
            <a:spAutoFit/>
          </a:bodyPr>
          <a:lstStyle/>
          <a:p>
            <a:r>
              <a:rPr lang="en-US" sz="2500" dirty="0">
                <a:solidFill>
                  <a:schemeClr val="bg1"/>
                </a:solidFill>
              </a:rPr>
              <a:t>T2* values thresholding</a:t>
            </a:r>
          </a:p>
          <a:p>
            <a:r>
              <a:rPr lang="en-US" sz="2500" dirty="0">
                <a:solidFill>
                  <a:schemeClr val="bg1"/>
                </a:solidFill>
              </a:rPr>
              <a:t>Neuroradiologist validation  </a:t>
            </a:r>
          </a:p>
        </p:txBody>
      </p:sp>
    </p:spTree>
    <p:extLst>
      <p:ext uri="{BB962C8B-B14F-4D97-AF65-F5344CB8AC3E}">
        <p14:creationId xmlns:p14="http://schemas.microsoft.com/office/powerpoint/2010/main" val="2887548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E4F7-1315-28F0-79E5-E3131293147D}"/>
              </a:ext>
            </a:extLst>
          </p:cNvPr>
          <p:cNvSpPr>
            <a:spLocks noGrp="1"/>
          </p:cNvSpPr>
          <p:nvPr>
            <p:ph type="title"/>
          </p:nvPr>
        </p:nvSpPr>
        <p:spPr/>
        <p:txBody>
          <a:bodyPr/>
          <a:lstStyle/>
          <a:p>
            <a:r>
              <a:rPr lang="en-US" dirty="0">
                <a:solidFill>
                  <a:schemeClr val="bg1"/>
                </a:solidFill>
              </a:rPr>
              <a:t>Segmenting bridging veins vs. arteries</a:t>
            </a:r>
            <a:endParaRPr lang="nl-NL" dirty="0">
              <a:solidFill>
                <a:schemeClr val="bg1"/>
              </a:solidFill>
            </a:endParaRPr>
          </a:p>
        </p:txBody>
      </p:sp>
      <p:pic>
        <p:nvPicPr>
          <p:cNvPr id="18" name="Picture 17" descr="A black background with blue lines&#10;&#10;Description automatically generated">
            <a:extLst>
              <a:ext uri="{FF2B5EF4-FFF2-40B4-BE49-F238E27FC236}">
                <a16:creationId xmlns:a16="http://schemas.microsoft.com/office/drawing/2014/main" id="{006CDA39-B222-D6EC-D706-5E46A605268C}"/>
              </a:ext>
            </a:extLst>
          </p:cNvPr>
          <p:cNvPicPr>
            <a:picLocks noChangeAspect="1"/>
          </p:cNvPicPr>
          <p:nvPr/>
        </p:nvPicPr>
        <p:blipFill rotWithShape="1">
          <a:blip r:embed="rId2"/>
          <a:srcRect l="50640" t="45245" r="32229" b="7436"/>
          <a:stretch/>
        </p:blipFill>
        <p:spPr>
          <a:xfrm>
            <a:off x="4038600" y="1903571"/>
            <a:ext cx="3713017" cy="4589304"/>
          </a:xfrm>
          <a:prstGeom prst="rect">
            <a:avLst/>
          </a:prstGeom>
        </p:spPr>
      </p:pic>
      <p:sp>
        <p:nvSpPr>
          <p:cNvPr id="3" name="TextBox 2">
            <a:extLst>
              <a:ext uri="{FF2B5EF4-FFF2-40B4-BE49-F238E27FC236}">
                <a16:creationId xmlns:a16="http://schemas.microsoft.com/office/drawing/2014/main" id="{5DED571D-89E4-AC09-D757-6029AA6EB9B1}"/>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Bollman et al., 2022 </a:t>
            </a:r>
            <a:r>
              <a:rPr lang="en-US" dirty="0" err="1">
                <a:solidFill>
                  <a:schemeClr val="bg1"/>
                </a:solidFill>
              </a:rPr>
              <a:t>eLife</a:t>
            </a:r>
            <a:endParaRPr lang="en-US" dirty="0">
              <a:solidFill>
                <a:schemeClr val="bg1"/>
              </a:solidFill>
            </a:endParaRPr>
          </a:p>
        </p:txBody>
      </p:sp>
      <p:sp>
        <p:nvSpPr>
          <p:cNvPr id="5" name="TextBox 4">
            <a:extLst>
              <a:ext uri="{FF2B5EF4-FFF2-40B4-BE49-F238E27FC236}">
                <a16:creationId xmlns:a16="http://schemas.microsoft.com/office/drawing/2014/main" id="{CF9CCF73-80E6-026C-2EB5-ADD3A4504C09}"/>
              </a:ext>
            </a:extLst>
          </p:cNvPr>
          <p:cNvSpPr txBox="1"/>
          <p:nvPr/>
        </p:nvSpPr>
        <p:spPr>
          <a:xfrm>
            <a:off x="3604182" y="1427798"/>
            <a:ext cx="4777818" cy="369332"/>
          </a:xfrm>
          <a:prstGeom prst="rect">
            <a:avLst/>
          </a:prstGeom>
          <a:noFill/>
        </p:spPr>
        <p:txBody>
          <a:bodyPr wrap="square" rtlCol="0">
            <a:spAutoFit/>
          </a:bodyPr>
          <a:lstStyle/>
          <a:p>
            <a:r>
              <a:rPr lang="en-US" dirty="0">
                <a:solidFill>
                  <a:schemeClr val="bg1"/>
                </a:solidFill>
              </a:rPr>
              <a:t>Artery Automatic Segmentation Examples</a:t>
            </a:r>
          </a:p>
        </p:txBody>
      </p:sp>
    </p:spTree>
    <p:extLst>
      <p:ext uri="{BB962C8B-B14F-4D97-AF65-F5344CB8AC3E}">
        <p14:creationId xmlns:p14="http://schemas.microsoft.com/office/powerpoint/2010/main" val="17897335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1E4F7-1315-28F0-79E5-E3131293147D}"/>
              </a:ext>
            </a:extLst>
          </p:cNvPr>
          <p:cNvSpPr>
            <a:spLocks noGrp="1"/>
          </p:cNvSpPr>
          <p:nvPr>
            <p:ph type="title"/>
          </p:nvPr>
        </p:nvSpPr>
        <p:spPr/>
        <p:txBody>
          <a:bodyPr/>
          <a:lstStyle/>
          <a:p>
            <a:r>
              <a:rPr lang="en-US" dirty="0">
                <a:solidFill>
                  <a:schemeClr val="bg1"/>
                </a:solidFill>
              </a:rPr>
              <a:t>Segmenting bridging veins vs. arteries</a:t>
            </a:r>
            <a:endParaRPr lang="nl-NL" dirty="0">
              <a:solidFill>
                <a:schemeClr val="bg1"/>
              </a:solidFill>
            </a:endParaRPr>
          </a:p>
        </p:txBody>
      </p:sp>
      <p:sp>
        <p:nvSpPr>
          <p:cNvPr id="3" name="TextBox 2">
            <a:extLst>
              <a:ext uri="{FF2B5EF4-FFF2-40B4-BE49-F238E27FC236}">
                <a16:creationId xmlns:a16="http://schemas.microsoft.com/office/drawing/2014/main" id="{5DED571D-89E4-AC09-D757-6029AA6EB9B1}"/>
              </a:ext>
            </a:extLst>
          </p:cNvPr>
          <p:cNvSpPr txBox="1"/>
          <p:nvPr/>
        </p:nvSpPr>
        <p:spPr>
          <a:xfrm>
            <a:off x="214086" y="6418975"/>
            <a:ext cx="3614964" cy="369332"/>
          </a:xfrm>
          <a:prstGeom prst="rect">
            <a:avLst/>
          </a:prstGeom>
          <a:noFill/>
        </p:spPr>
        <p:txBody>
          <a:bodyPr wrap="square" rtlCol="0">
            <a:spAutoFit/>
          </a:bodyPr>
          <a:lstStyle/>
          <a:p>
            <a:r>
              <a:rPr lang="en-US" dirty="0">
                <a:solidFill>
                  <a:schemeClr val="bg1"/>
                </a:solidFill>
              </a:rPr>
              <a:t>Hirschler et al., under review</a:t>
            </a:r>
          </a:p>
        </p:txBody>
      </p:sp>
      <p:sp>
        <p:nvSpPr>
          <p:cNvPr id="5" name="TextBox 4">
            <a:extLst>
              <a:ext uri="{FF2B5EF4-FFF2-40B4-BE49-F238E27FC236}">
                <a16:creationId xmlns:a16="http://schemas.microsoft.com/office/drawing/2014/main" id="{CF9CCF73-80E6-026C-2EB5-ADD3A4504C09}"/>
              </a:ext>
            </a:extLst>
          </p:cNvPr>
          <p:cNvSpPr txBox="1"/>
          <p:nvPr/>
        </p:nvSpPr>
        <p:spPr>
          <a:xfrm>
            <a:off x="1233055" y="1427798"/>
            <a:ext cx="3713017" cy="369332"/>
          </a:xfrm>
          <a:prstGeom prst="rect">
            <a:avLst/>
          </a:prstGeom>
          <a:noFill/>
        </p:spPr>
        <p:txBody>
          <a:bodyPr wrap="square" rtlCol="0">
            <a:spAutoFit/>
          </a:bodyPr>
          <a:lstStyle/>
          <a:p>
            <a:r>
              <a:rPr lang="en-US" dirty="0">
                <a:solidFill>
                  <a:schemeClr val="bg1"/>
                </a:solidFill>
              </a:rPr>
              <a:t>Subarachnoid space around MCA</a:t>
            </a:r>
          </a:p>
        </p:txBody>
      </p:sp>
      <p:pic>
        <p:nvPicPr>
          <p:cNvPr id="4" name="Picture 3">
            <a:extLst>
              <a:ext uri="{FF2B5EF4-FFF2-40B4-BE49-F238E27FC236}">
                <a16:creationId xmlns:a16="http://schemas.microsoft.com/office/drawing/2014/main" id="{22E76C66-25D0-B4B8-2D13-F3F83EBC23F4}"/>
              </a:ext>
            </a:extLst>
          </p:cNvPr>
          <p:cNvPicPr>
            <a:picLocks noChangeAspect="1"/>
          </p:cNvPicPr>
          <p:nvPr/>
        </p:nvPicPr>
        <p:blipFill>
          <a:blip r:embed="rId2"/>
          <a:stretch>
            <a:fillRect/>
          </a:stretch>
        </p:blipFill>
        <p:spPr>
          <a:xfrm>
            <a:off x="7105065" y="1913110"/>
            <a:ext cx="3876832" cy="4395098"/>
          </a:xfrm>
          <a:prstGeom prst="rect">
            <a:avLst/>
          </a:prstGeom>
        </p:spPr>
      </p:pic>
      <p:pic>
        <p:nvPicPr>
          <p:cNvPr id="6" name="Picture 5">
            <a:extLst>
              <a:ext uri="{FF2B5EF4-FFF2-40B4-BE49-F238E27FC236}">
                <a16:creationId xmlns:a16="http://schemas.microsoft.com/office/drawing/2014/main" id="{DC58728C-5A26-D980-5DCD-430C996FF075}"/>
              </a:ext>
            </a:extLst>
          </p:cNvPr>
          <p:cNvPicPr>
            <a:picLocks noChangeAspect="1"/>
          </p:cNvPicPr>
          <p:nvPr/>
        </p:nvPicPr>
        <p:blipFill>
          <a:blip r:embed="rId3"/>
          <a:stretch>
            <a:fillRect/>
          </a:stretch>
        </p:blipFill>
        <p:spPr>
          <a:xfrm>
            <a:off x="8228842" y="2563882"/>
            <a:ext cx="2489551" cy="485195"/>
          </a:xfrm>
          <a:prstGeom prst="rect">
            <a:avLst/>
          </a:prstGeom>
        </p:spPr>
      </p:pic>
      <p:sp>
        <p:nvSpPr>
          <p:cNvPr id="7" name="TextBox 6">
            <a:extLst>
              <a:ext uri="{FF2B5EF4-FFF2-40B4-BE49-F238E27FC236}">
                <a16:creationId xmlns:a16="http://schemas.microsoft.com/office/drawing/2014/main" id="{ADD482B8-D50F-FD82-5135-CA63E1A47B07}"/>
              </a:ext>
            </a:extLst>
          </p:cNvPr>
          <p:cNvSpPr txBox="1"/>
          <p:nvPr/>
        </p:nvSpPr>
        <p:spPr>
          <a:xfrm>
            <a:off x="7268880" y="1427798"/>
            <a:ext cx="3713017" cy="369332"/>
          </a:xfrm>
          <a:prstGeom prst="rect">
            <a:avLst/>
          </a:prstGeom>
          <a:noFill/>
        </p:spPr>
        <p:txBody>
          <a:bodyPr wrap="square" rtlCol="0">
            <a:spAutoFit/>
          </a:bodyPr>
          <a:lstStyle/>
          <a:p>
            <a:pPr algn="ctr"/>
            <a:r>
              <a:rPr lang="en-US" dirty="0">
                <a:solidFill>
                  <a:schemeClr val="bg1"/>
                </a:solidFill>
              </a:rPr>
              <a:t>Segmentation Examples</a:t>
            </a:r>
          </a:p>
        </p:txBody>
      </p:sp>
      <p:pic>
        <p:nvPicPr>
          <p:cNvPr id="9" name="Picture 8">
            <a:extLst>
              <a:ext uri="{FF2B5EF4-FFF2-40B4-BE49-F238E27FC236}">
                <a16:creationId xmlns:a16="http://schemas.microsoft.com/office/drawing/2014/main" id="{EA0EEF30-61B9-946B-4C29-1D6E53D4745C}"/>
              </a:ext>
            </a:extLst>
          </p:cNvPr>
          <p:cNvPicPr>
            <a:picLocks noChangeAspect="1"/>
          </p:cNvPicPr>
          <p:nvPr/>
        </p:nvPicPr>
        <p:blipFill rotWithShape="1">
          <a:blip r:embed="rId4"/>
          <a:srcRect l="28036" t="10417" r="9141" b="3102"/>
          <a:stretch/>
        </p:blipFill>
        <p:spPr>
          <a:xfrm>
            <a:off x="1473607" y="2023877"/>
            <a:ext cx="3298248" cy="4395098"/>
          </a:xfrm>
          <a:prstGeom prst="rect">
            <a:avLst/>
          </a:prstGeom>
        </p:spPr>
      </p:pic>
    </p:spTree>
    <p:extLst>
      <p:ext uri="{BB962C8B-B14F-4D97-AF65-F5344CB8AC3E}">
        <p14:creationId xmlns:p14="http://schemas.microsoft.com/office/powerpoint/2010/main" val="2742529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05BF-88CD-A383-72D9-0DED506156B3}"/>
              </a:ext>
            </a:extLst>
          </p:cNvPr>
          <p:cNvSpPr>
            <a:spLocks noGrp="1"/>
          </p:cNvSpPr>
          <p:nvPr>
            <p:ph type="title"/>
          </p:nvPr>
        </p:nvSpPr>
        <p:spPr/>
        <p:txBody>
          <a:bodyPr/>
          <a:lstStyle/>
          <a:p>
            <a:r>
              <a:rPr lang="en-US" dirty="0">
                <a:solidFill>
                  <a:schemeClr val="bg1"/>
                </a:solidFill>
              </a:rPr>
              <a:t>Next steps – technical hurdles </a:t>
            </a:r>
            <a:endParaRPr lang="nl-NL" dirty="0">
              <a:solidFill>
                <a:schemeClr val="bg1"/>
              </a:solidFill>
            </a:endParaRPr>
          </a:p>
        </p:txBody>
      </p:sp>
      <p:sp>
        <p:nvSpPr>
          <p:cNvPr id="3" name="Content Placeholder 2">
            <a:extLst>
              <a:ext uri="{FF2B5EF4-FFF2-40B4-BE49-F238E27FC236}">
                <a16:creationId xmlns:a16="http://schemas.microsoft.com/office/drawing/2014/main" id="{8F0BC570-AB5C-0E29-EDBC-44807982B988}"/>
              </a:ext>
            </a:extLst>
          </p:cNvPr>
          <p:cNvSpPr>
            <a:spLocks noGrp="1"/>
          </p:cNvSpPr>
          <p:nvPr>
            <p:ph idx="1"/>
          </p:nvPr>
        </p:nvSpPr>
        <p:spPr>
          <a:xfrm>
            <a:off x="384907" y="2656491"/>
            <a:ext cx="4898293" cy="2790831"/>
          </a:xfrm>
        </p:spPr>
        <p:txBody>
          <a:bodyPr>
            <a:normAutofit fontScale="77500" lnSpcReduction="20000"/>
          </a:bodyPr>
          <a:lstStyle/>
          <a:p>
            <a:pPr marL="0" indent="0">
              <a:buNone/>
            </a:pPr>
            <a:r>
              <a:rPr lang="en-US" dirty="0">
                <a:solidFill>
                  <a:schemeClr val="bg1"/>
                </a:solidFill>
              </a:rPr>
              <a:t>Parsing arteries, veins in a systematic way</a:t>
            </a:r>
          </a:p>
          <a:p>
            <a:pPr marL="0" indent="0">
              <a:buNone/>
            </a:pPr>
            <a:endParaRPr lang="en-US" dirty="0">
              <a:solidFill>
                <a:schemeClr val="bg1"/>
              </a:solidFill>
            </a:endParaRPr>
          </a:p>
          <a:p>
            <a:pPr marL="0" indent="0">
              <a:buNone/>
            </a:pPr>
            <a:r>
              <a:rPr lang="en-US" dirty="0">
                <a:solidFill>
                  <a:schemeClr val="bg1"/>
                </a:solidFill>
              </a:rPr>
              <a:t>Validating donuts – how big should we make our concentric circles?</a:t>
            </a:r>
          </a:p>
          <a:p>
            <a:pPr marL="0" indent="0">
              <a:buNone/>
            </a:pPr>
            <a:endParaRPr lang="en-US" dirty="0">
              <a:solidFill>
                <a:schemeClr val="bg1"/>
              </a:solidFill>
            </a:endParaRPr>
          </a:p>
          <a:p>
            <a:pPr marL="0" indent="0">
              <a:buNone/>
            </a:pPr>
            <a:r>
              <a:rPr lang="en-US" dirty="0">
                <a:solidFill>
                  <a:schemeClr val="bg1"/>
                </a:solidFill>
              </a:rPr>
              <a:t>Understanding how T2 values, ADC, FA, and vector directions are all related</a:t>
            </a:r>
          </a:p>
          <a:p>
            <a:pPr marL="0" indent="0">
              <a:buNone/>
            </a:pPr>
            <a:endParaRPr lang="en-US" dirty="0">
              <a:solidFill>
                <a:schemeClr val="bg1"/>
              </a:solidFill>
            </a:endParaRPr>
          </a:p>
          <a:p>
            <a:pPr marL="0" indent="0">
              <a:buNone/>
            </a:pPr>
            <a:endParaRPr lang="en-US" dirty="0">
              <a:solidFill>
                <a:schemeClr val="bg1"/>
              </a:solidFill>
            </a:endParaRPr>
          </a:p>
        </p:txBody>
      </p:sp>
      <p:pic>
        <p:nvPicPr>
          <p:cNvPr id="6" name="Picture 2" descr="Imaging of the pial arterial vasculature of the human brain in vivo using  high-resolution 7T time-of-flight angiography | eLife">
            <a:extLst>
              <a:ext uri="{FF2B5EF4-FFF2-40B4-BE49-F238E27FC236}">
                <a16:creationId xmlns:a16="http://schemas.microsoft.com/office/drawing/2014/main" id="{5075B67E-869E-96D4-BB4B-53B452BC26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50001"/>
          <a:stretch/>
        </p:blipFill>
        <p:spPr bwMode="auto">
          <a:xfrm>
            <a:off x="5674716" y="1779209"/>
            <a:ext cx="5141537" cy="3907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F80BE1-8774-22EE-7314-734A0D317CEB}"/>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Bollman et al., 2022 </a:t>
            </a:r>
            <a:r>
              <a:rPr lang="en-US" dirty="0" err="1">
                <a:solidFill>
                  <a:schemeClr val="bg1"/>
                </a:solidFill>
              </a:rPr>
              <a:t>eLife</a:t>
            </a:r>
            <a:endParaRPr lang="en-US" dirty="0">
              <a:solidFill>
                <a:schemeClr val="bg1"/>
              </a:solidFill>
            </a:endParaRPr>
          </a:p>
        </p:txBody>
      </p:sp>
    </p:spTree>
    <p:extLst>
      <p:ext uri="{BB962C8B-B14F-4D97-AF65-F5344CB8AC3E}">
        <p14:creationId xmlns:p14="http://schemas.microsoft.com/office/powerpoint/2010/main" val="389842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05BF-88CD-A383-72D9-0DED506156B3}"/>
              </a:ext>
            </a:extLst>
          </p:cNvPr>
          <p:cNvSpPr>
            <a:spLocks noGrp="1"/>
          </p:cNvSpPr>
          <p:nvPr>
            <p:ph type="title"/>
          </p:nvPr>
        </p:nvSpPr>
        <p:spPr/>
        <p:txBody>
          <a:bodyPr/>
          <a:lstStyle/>
          <a:p>
            <a:r>
              <a:rPr lang="en-US" dirty="0">
                <a:solidFill>
                  <a:schemeClr val="bg1"/>
                </a:solidFill>
              </a:rPr>
              <a:t>Next steps – patient populations</a:t>
            </a:r>
            <a:endParaRPr lang="nl-NL" dirty="0">
              <a:solidFill>
                <a:schemeClr val="bg1"/>
              </a:solidFill>
            </a:endParaRPr>
          </a:p>
        </p:txBody>
      </p:sp>
      <p:sp>
        <p:nvSpPr>
          <p:cNvPr id="3" name="Content Placeholder 2">
            <a:extLst>
              <a:ext uri="{FF2B5EF4-FFF2-40B4-BE49-F238E27FC236}">
                <a16:creationId xmlns:a16="http://schemas.microsoft.com/office/drawing/2014/main" id="{8F0BC570-AB5C-0E29-EDBC-44807982B988}"/>
              </a:ext>
            </a:extLst>
          </p:cNvPr>
          <p:cNvSpPr>
            <a:spLocks noGrp="1"/>
          </p:cNvSpPr>
          <p:nvPr>
            <p:ph idx="1"/>
          </p:nvPr>
        </p:nvSpPr>
        <p:spPr>
          <a:xfrm>
            <a:off x="384907" y="2656491"/>
            <a:ext cx="5289809" cy="2790831"/>
          </a:xfrm>
        </p:spPr>
        <p:txBody>
          <a:bodyPr>
            <a:normAutofit/>
          </a:bodyPr>
          <a:lstStyle/>
          <a:p>
            <a:pPr marL="0" indent="0">
              <a:buNone/>
            </a:pPr>
            <a:r>
              <a:rPr lang="en-US" dirty="0">
                <a:solidFill>
                  <a:schemeClr val="bg1"/>
                </a:solidFill>
              </a:rPr>
              <a:t>Cerebral Amyloid Angiopathy</a:t>
            </a:r>
            <a:br>
              <a:rPr lang="en-US" dirty="0">
                <a:solidFill>
                  <a:schemeClr val="bg1"/>
                </a:solidFill>
              </a:rPr>
            </a:br>
            <a:endParaRPr lang="en-US" dirty="0">
              <a:solidFill>
                <a:schemeClr val="bg1"/>
              </a:solidFill>
            </a:endParaRPr>
          </a:p>
          <a:p>
            <a:pPr marL="0" indent="0">
              <a:buNone/>
            </a:pPr>
            <a:r>
              <a:rPr lang="en-US" dirty="0">
                <a:solidFill>
                  <a:schemeClr val="bg1"/>
                </a:solidFill>
              </a:rPr>
              <a:t>Frontotemporal lobar degeneration</a:t>
            </a:r>
          </a:p>
          <a:p>
            <a:pPr marL="0" indent="0">
              <a:buNone/>
            </a:pPr>
            <a:endParaRPr lang="en-US" dirty="0">
              <a:solidFill>
                <a:schemeClr val="bg1"/>
              </a:solidFill>
            </a:endParaRPr>
          </a:p>
        </p:txBody>
      </p:sp>
      <p:pic>
        <p:nvPicPr>
          <p:cNvPr id="6" name="Picture 2" descr="Imaging of the pial arterial vasculature of the human brain in vivo using  high-resolution 7T time-of-flight angiography | eLife">
            <a:extLst>
              <a:ext uri="{FF2B5EF4-FFF2-40B4-BE49-F238E27FC236}">
                <a16:creationId xmlns:a16="http://schemas.microsoft.com/office/drawing/2014/main" id="{5075B67E-869E-96D4-BB4B-53B452BC26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50001"/>
          <a:stretch/>
        </p:blipFill>
        <p:spPr bwMode="auto">
          <a:xfrm>
            <a:off x="5674716" y="1779209"/>
            <a:ext cx="5141537" cy="3907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AF80BE1-8774-22EE-7314-734A0D317CEB}"/>
              </a:ext>
            </a:extLst>
          </p:cNvPr>
          <p:cNvSpPr txBox="1"/>
          <p:nvPr/>
        </p:nvSpPr>
        <p:spPr>
          <a:xfrm>
            <a:off x="9232560" y="6173465"/>
            <a:ext cx="2665927" cy="369332"/>
          </a:xfrm>
          <a:prstGeom prst="rect">
            <a:avLst/>
          </a:prstGeom>
          <a:noFill/>
        </p:spPr>
        <p:txBody>
          <a:bodyPr wrap="square" rtlCol="0">
            <a:spAutoFit/>
          </a:bodyPr>
          <a:lstStyle/>
          <a:p>
            <a:r>
              <a:rPr lang="en-US" dirty="0">
                <a:solidFill>
                  <a:schemeClr val="bg1"/>
                </a:solidFill>
              </a:rPr>
              <a:t>Bollman et al., 2022 </a:t>
            </a:r>
            <a:r>
              <a:rPr lang="en-US" dirty="0" err="1">
                <a:solidFill>
                  <a:schemeClr val="bg1"/>
                </a:solidFill>
              </a:rPr>
              <a:t>eLife</a:t>
            </a:r>
            <a:endParaRPr lang="en-US" dirty="0">
              <a:solidFill>
                <a:schemeClr val="bg1"/>
              </a:solidFill>
            </a:endParaRPr>
          </a:p>
        </p:txBody>
      </p:sp>
    </p:spTree>
    <p:extLst>
      <p:ext uri="{BB962C8B-B14F-4D97-AF65-F5344CB8AC3E}">
        <p14:creationId xmlns:p14="http://schemas.microsoft.com/office/powerpoint/2010/main" val="2030761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0CA8D3-2E7D-454C-AEA0-8B26959EBA6F}"/>
              </a:ext>
            </a:extLst>
          </p:cNvPr>
          <p:cNvSpPr txBox="1"/>
          <p:nvPr/>
        </p:nvSpPr>
        <p:spPr>
          <a:xfrm>
            <a:off x="685800" y="5195168"/>
            <a:ext cx="2665927" cy="369332"/>
          </a:xfrm>
          <a:prstGeom prst="rect">
            <a:avLst/>
          </a:prstGeom>
          <a:noFill/>
        </p:spPr>
        <p:txBody>
          <a:bodyPr wrap="square" rtlCol="0">
            <a:spAutoFit/>
          </a:bodyPr>
          <a:lstStyle/>
          <a:p>
            <a:r>
              <a:rPr lang="en-US" dirty="0" err="1"/>
              <a:t>Aalling</a:t>
            </a:r>
            <a:r>
              <a:rPr lang="en-US" dirty="0"/>
              <a:t> et al, 2015</a:t>
            </a:r>
          </a:p>
        </p:txBody>
      </p:sp>
      <p:sp>
        <p:nvSpPr>
          <p:cNvPr id="9" name="Freeform 8">
            <a:extLst>
              <a:ext uri="{FF2B5EF4-FFF2-40B4-BE49-F238E27FC236}">
                <a16:creationId xmlns:a16="http://schemas.microsoft.com/office/drawing/2014/main" id="{B70B3B71-8679-E94A-B9A2-DB66E31B88F3}"/>
              </a:ext>
            </a:extLst>
          </p:cNvPr>
          <p:cNvSpPr/>
          <p:nvPr/>
        </p:nvSpPr>
        <p:spPr>
          <a:xfrm>
            <a:off x="6615805" y="901899"/>
            <a:ext cx="4172823" cy="2582901"/>
          </a:xfrm>
          <a:custGeom>
            <a:avLst/>
            <a:gdLst>
              <a:gd name="connsiteX0" fmla="*/ 569795 w 4140995"/>
              <a:gd name="connsiteY0" fmla="*/ 108000 h 2563200"/>
              <a:gd name="connsiteX1" fmla="*/ 569795 w 4140995"/>
              <a:gd name="connsiteY1" fmla="*/ 108000 h 2563200"/>
              <a:gd name="connsiteX2" fmla="*/ 512195 w 4140995"/>
              <a:gd name="connsiteY2" fmla="*/ 144000 h 2563200"/>
              <a:gd name="connsiteX3" fmla="*/ 432995 w 4140995"/>
              <a:gd name="connsiteY3" fmla="*/ 187200 h 2563200"/>
              <a:gd name="connsiteX4" fmla="*/ 389795 w 4140995"/>
              <a:gd name="connsiteY4" fmla="*/ 223200 h 2563200"/>
              <a:gd name="connsiteX5" fmla="*/ 288995 w 4140995"/>
              <a:gd name="connsiteY5" fmla="*/ 288000 h 2563200"/>
              <a:gd name="connsiteX6" fmla="*/ 260195 w 4140995"/>
              <a:gd name="connsiteY6" fmla="*/ 316800 h 2563200"/>
              <a:gd name="connsiteX7" fmla="*/ 195395 w 4140995"/>
              <a:gd name="connsiteY7" fmla="*/ 360000 h 2563200"/>
              <a:gd name="connsiteX8" fmla="*/ 144995 w 4140995"/>
              <a:gd name="connsiteY8" fmla="*/ 424800 h 2563200"/>
              <a:gd name="connsiteX9" fmla="*/ 116195 w 4140995"/>
              <a:gd name="connsiteY9" fmla="*/ 460800 h 2563200"/>
              <a:gd name="connsiteX10" fmla="*/ 94595 w 4140995"/>
              <a:gd name="connsiteY10" fmla="*/ 482400 h 2563200"/>
              <a:gd name="connsiteX11" fmla="*/ 65795 w 4140995"/>
              <a:gd name="connsiteY11" fmla="*/ 532800 h 2563200"/>
              <a:gd name="connsiteX12" fmla="*/ 36995 w 4140995"/>
              <a:gd name="connsiteY12" fmla="*/ 576000 h 2563200"/>
              <a:gd name="connsiteX13" fmla="*/ 995 w 4140995"/>
              <a:gd name="connsiteY13" fmla="*/ 655200 h 2563200"/>
              <a:gd name="connsiteX14" fmla="*/ 15395 w 4140995"/>
              <a:gd name="connsiteY14" fmla="*/ 957600 h 2563200"/>
              <a:gd name="connsiteX15" fmla="*/ 22595 w 4140995"/>
              <a:gd name="connsiteY15" fmla="*/ 979200 h 2563200"/>
              <a:gd name="connsiteX16" fmla="*/ 29795 w 4140995"/>
              <a:gd name="connsiteY16" fmla="*/ 1087200 h 2563200"/>
              <a:gd name="connsiteX17" fmla="*/ 36995 w 4140995"/>
              <a:gd name="connsiteY17" fmla="*/ 1123200 h 2563200"/>
              <a:gd name="connsiteX18" fmla="*/ 44195 w 4140995"/>
              <a:gd name="connsiteY18" fmla="*/ 1195200 h 2563200"/>
              <a:gd name="connsiteX19" fmla="*/ 51395 w 4140995"/>
              <a:gd name="connsiteY19" fmla="*/ 1216800 h 2563200"/>
              <a:gd name="connsiteX20" fmla="*/ 58595 w 4140995"/>
              <a:gd name="connsiteY20" fmla="*/ 1245600 h 2563200"/>
              <a:gd name="connsiteX21" fmla="*/ 72995 w 4140995"/>
              <a:gd name="connsiteY21" fmla="*/ 1288800 h 2563200"/>
              <a:gd name="connsiteX22" fmla="*/ 87395 w 4140995"/>
              <a:gd name="connsiteY22" fmla="*/ 1332000 h 2563200"/>
              <a:gd name="connsiteX23" fmla="*/ 94595 w 4140995"/>
              <a:gd name="connsiteY23" fmla="*/ 1353600 h 2563200"/>
              <a:gd name="connsiteX24" fmla="*/ 108995 w 4140995"/>
              <a:gd name="connsiteY24" fmla="*/ 1411200 h 2563200"/>
              <a:gd name="connsiteX25" fmla="*/ 137795 w 4140995"/>
              <a:gd name="connsiteY25" fmla="*/ 1454400 h 2563200"/>
              <a:gd name="connsiteX26" fmla="*/ 159395 w 4140995"/>
              <a:gd name="connsiteY26" fmla="*/ 1476000 h 2563200"/>
              <a:gd name="connsiteX27" fmla="*/ 173795 w 4140995"/>
              <a:gd name="connsiteY27" fmla="*/ 1497600 h 2563200"/>
              <a:gd name="connsiteX28" fmla="*/ 195395 w 4140995"/>
              <a:gd name="connsiteY28" fmla="*/ 1512000 h 2563200"/>
              <a:gd name="connsiteX29" fmla="*/ 216995 w 4140995"/>
              <a:gd name="connsiteY29" fmla="*/ 1533600 h 2563200"/>
              <a:gd name="connsiteX30" fmla="*/ 238595 w 4140995"/>
              <a:gd name="connsiteY30" fmla="*/ 1548000 h 2563200"/>
              <a:gd name="connsiteX31" fmla="*/ 281795 w 4140995"/>
              <a:gd name="connsiteY31" fmla="*/ 1584000 h 2563200"/>
              <a:gd name="connsiteX32" fmla="*/ 303395 w 4140995"/>
              <a:gd name="connsiteY32" fmla="*/ 1591200 h 2563200"/>
              <a:gd name="connsiteX33" fmla="*/ 346595 w 4140995"/>
              <a:gd name="connsiteY33" fmla="*/ 1627200 h 2563200"/>
              <a:gd name="connsiteX34" fmla="*/ 368195 w 4140995"/>
              <a:gd name="connsiteY34" fmla="*/ 1641600 h 2563200"/>
              <a:gd name="connsiteX35" fmla="*/ 382595 w 4140995"/>
              <a:gd name="connsiteY35" fmla="*/ 1663200 h 2563200"/>
              <a:gd name="connsiteX36" fmla="*/ 404195 w 4140995"/>
              <a:gd name="connsiteY36" fmla="*/ 1677600 h 2563200"/>
              <a:gd name="connsiteX37" fmla="*/ 432995 w 4140995"/>
              <a:gd name="connsiteY37" fmla="*/ 1720800 h 2563200"/>
              <a:gd name="connsiteX38" fmla="*/ 447395 w 4140995"/>
              <a:gd name="connsiteY38" fmla="*/ 1742400 h 2563200"/>
              <a:gd name="connsiteX39" fmla="*/ 454595 w 4140995"/>
              <a:gd name="connsiteY39" fmla="*/ 1764000 h 2563200"/>
              <a:gd name="connsiteX40" fmla="*/ 497795 w 4140995"/>
              <a:gd name="connsiteY40" fmla="*/ 1828800 h 2563200"/>
              <a:gd name="connsiteX41" fmla="*/ 512195 w 4140995"/>
              <a:gd name="connsiteY41" fmla="*/ 1850400 h 2563200"/>
              <a:gd name="connsiteX42" fmla="*/ 526595 w 4140995"/>
              <a:gd name="connsiteY42" fmla="*/ 1872000 h 2563200"/>
              <a:gd name="connsiteX43" fmla="*/ 562595 w 4140995"/>
              <a:gd name="connsiteY43" fmla="*/ 1915200 h 2563200"/>
              <a:gd name="connsiteX44" fmla="*/ 569795 w 4140995"/>
              <a:gd name="connsiteY44" fmla="*/ 1936800 h 2563200"/>
              <a:gd name="connsiteX45" fmla="*/ 612995 w 4140995"/>
              <a:gd name="connsiteY45" fmla="*/ 2001600 h 2563200"/>
              <a:gd name="connsiteX46" fmla="*/ 627395 w 4140995"/>
              <a:gd name="connsiteY46" fmla="*/ 2023200 h 2563200"/>
              <a:gd name="connsiteX47" fmla="*/ 641795 w 4140995"/>
              <a:gd name="connsiteY47" fmla="*/ 2066400 h 2563200"/>
              <a:gd name="connsiteX48" fmla="*/ 656195 w 4140995"/>
              <a:gd name="connsiteY48" fmla="*/ 2124000 h 2563200"/>
              <a:gd name="connsiteX49" fmla="*/ 677795 w 4140995"/>
              <a:gd name="connsiteY49" fmla="*/ 2145600 h 2563200"/>
              <a:gd name="connsiteX50" fmla="*/ 684995 w 4140995"/>
              <a:gd name="connsiteY50" fmla="*/ 2167200 h 2563200"/>
              <a:gd name="connsiteX51" fmla="*/ 699395 w 4140995"/>
              <a:gd name="connsiteY51" fmla="*/ 2253600 h 2563200"/>
              <a:gd name="connsiteX52" fmla="*/ 728195 w 4140995"/>
              <a:gd name="connsiteY52" fmla="*/ 2296800 h 2563200"/>
              <a:gd name="connsiteX53" fmla="*/ 742595 w 4140995"/>
              <a:gd name="connsiteY53" fmla="*/ 2318400 h 2563200"/>
              <a:gd name="connsiteX54" fmla="*/ 800195 w 4140995"/>
              <a:gd name="connsiteY54" fmla="*/ 2383200 h 2563200"/>
              <a:gd name="connsiteX55" fmla="*/ 843395 w 4140995"/>
              <a:gd name="connsiteY55" fmla="*/ 2412000 h 2563200"/>
              <a:gd name="connsiteX56" fmla="*/ 864995 w 4140995"/>
              <a:gd name="connsiteY56" fmla="*/ 2426400 h 2563200"/>
              <a:gd name="connsiteX57" fmla="*/ 908195 w 4140995"/>
              <a:gd name="connsiteY57" fmla="*/ 2440800 h 2563200"/>
              <a:gd name="connsiteX58" fmla="*/ 929795 w 4140995"/>
              <a:gd name="connsiteY58" fmla="*/ 2455200 h 2563200"/>
              <a:gd name="connsiteX59" fmla="*/ 965795 w 4140995"/>
              <a:gd name="connsiteY59" fmla="*/ 2462400 h 2563200"/>
              <a:gd name="connsiteX60" fmla="*/ 1052195 w 4140995"/>
              <a:gd name="connsiteY60" fmla="*/ 2484000 h 2563200"/>
              <a:gd name="connsiteX61" fmla="*/ 1095395 w 4140995"/>
              <a:gd name="connsiteY61" fmla="*/ 2498400 h 2563200"/>
              <a:gd name="connsiteX62" fmla="*/ 1131395 w 4140995"/>
              <a:gd name="connsiteY62" fmla="*/ 2505600 h 2563200"/>
              <a:gd name="connsiteX63" fmla="*/ 1196195 w 4140995"/>
              <a:gd name="connsiteY63" fmla="*/ 2527200 h 2563200"/>
              <a:gd name="connsiteX64" fmla="*/ 1239395 w 4140995"/>
              <a:gd name="connsiteY64" fmla="*/ 2541600 h 2563200"/>
              <a:gd name="connsiteX65" fmla="*/ 1275395 w 4140995"/>
              <a:gd name="connsiteY65" fmla="*/ 2548800 h 2563200"/>
              <a:gd name="connsiteX66" fmla="*/ 1296995 w 4140995"/>
              <a:gd name="connsiteY66" fmla="*/ 2556000 h 2563200"/>
              <a:gd name="connsiteX67" fmla="*/ 1347395 w 4140995"/>
              <a:gd name="connsiteY67" fmla="*/ 2563200 h 2563200"/>
              <a:gd name="connsiteX68" fmla="*/ 1419395 w 4140995"/>
              <a:gd name="connsiteY68" fmla="*/ 2556000 h 2563200"/>
              <a:gd name="connsiteX69" fmla="*/ 1505795 w 4140995"/>
              <a:gd name="connsiteY69" fmla="*/ 2541600 h 2563200"/>
              <a:gd name="connsiteX70" fmla="*/ 1563395 w 4140995"/>
              <a:gd name="connsiteY70" fmla="*/ 2534400 h 2563200"/>
              <a:gd name="connsiteX71" fmla="*/ 1656995 w 4140995"/>
              <a:gd name="connsiteY71" fmla="*/ 2520000 h 2563200"/>
              <a:gd name="connsiteX72" fmla="*/ 2124995 w 4140995"/>
              <a:gd name="connsiteY72" fmla="*/ 2498400 h 2563200"/>
              <a:gd name="connsiteX73" fmla="*/ 2607395 w 4140995"/>
              <a:gd name="connsiteY73" fmla="*/ 2505600 h 2563200"/>
              <a:gd name="connsiteX74" fmla="*/ 2679395 w 4140995"/>
              <a:gd name="connsiteY74" fmla="*/ 2520000 h 2563200"/>
              <a:gd name="connsiteX75" fmla="*/ 2736995 w 4140995"/>
              <a:gd name="connsiteY75" fmla="*/ 2527200 h 2563200"/>
              <a:gd name="connsiteX76" fmla="*/ 2873795 w 4140995"/>
              <a:gd name="connsiteY76" fmla="*/ 2520000 h 2563200"/>
              <a:gd name="connsiteX77" fmla="*/ 2924195 w 4140995"/>
              <a:gd name="connsiteY77" fmla="*/ 2505600 h 2563200"/>
              <a:gd name="connsiteX78" fmla="*/ 2988995 w 4140995"/>
              <a:gd name="connsiteY78" fmla="*/ 2491200 h 2563200"/>
              <a:gd name="connsiteX79" fmla="*/ 3068195 w 4140995"/>
              <a:gd name="connsiteY79" fmla="*/ 2462400 h 2563200"/>
              <a:gd name="connsiteX80" fmla="*/ 3248195 w 4140995"/>
              <a:gd name="connsiteY80" fmla="*/ 2426400 h 2563200"/>
              <a:gd name="connsiteX81" fmla="*/ 3428195 w 4140995"/>
              <a:gd name="connsiteY81" fmla="*/ 2397600 h 2563200"/>
              <a:gd name="connsiteX82" fmla="*/ 3471395 w 4140995"/>
              <a:gd name="connsiteY82" fmla="*/ 2390400 h 2563200"/>
              <a:gd name="connsiteX83" fmla="*/ 3608195 w 4140995"/>
              <a:gd name="connsiteY83" fmla="*/ 2376000 h 2563200"/>
              <a:gd name="connsiteX84" fmla="*/ 3701795 w 4140995"/>
              <a:gd name="connsiteY84" fmla="*/ 2361600 h 2563200"/>
              <a:gd name="connsiteX85" fmla="*/ 3802595 w 4140995"/>
              <a:gd name="connsiteY85" fmla="*/ 2332800 h 2563200"/>
              <a:gd name="connsiteX86" fmla="*/ 3838595 w 4140995"/>
              <a:gd name="connsiteY86" fmla="*/ 2318400 h 2563200"/>
              <a:gd name="connsiteX87" fmla="*/ 3860195 w 4140995"/>
              <a:gd name="connsiteY87" fmla="*/ 2296800 h 2563200"/>
              <a:gd name="connsiteX88" fmla="*/ 3896195 w 4140995"/>
              <a:gd name="connsiteY88" fmla="*/ 2268000 h 2563200"/>
              <a:gd name="connsiteX89" fmla="*/ 3924995 w 4140995"/>
              <a:gd name="connsiteY89" fmla="*/ 2232000 h 2563200"/>
              <a:gd name="connsiteX90" fmla="*/ 3946595 w 4140995"/>
              <a:gd name="connsiteY90" fmla="*/ 2196000 h 2563200"/>
              <a:gd name="connsiteX91" fmla="*/ 3975395 w 4140995"/>
              <a:gd name="connsiteY91" fmla="*/ 2152800 h 2563200"/>
              <a:gd name="connsiteX92" fmla="*/ 4032995 w 4140995"/>
              <a:gd name="connsiteY92" fmla="*/ 2052000 h 2563200"/>
              <a:gd name="connsiteX93" fmla="*/ 4090595 w 4140995"/>
              <a:gd name="connsiteY93" fmla="*/ 1886400 h 2563200"/>
              <a:gd name="connsiteX94" fmla="*/ 4119395 w 4140995"/>
              <a:gd name="connsiteY94" fmla="*/ 1728000 h 2563200"/>
              <a:gd name="connsiteX95" fmla="*/ 4140995 w 4140995"/>
              <a:gd name="connsiteY95" fmla="*/ 1382400 h 2563200"/>
              <a:gd name="connsiteX96" fmla="*/ 4133795 w 4140995"/>
              <a:gd name="connsiteY96" fmla="*/ 972000 h 2563200"/>
              <a:gd name="connsiteX97" fmla="*/ 4126595 w 4140995"/>
              <a:gd name="connsiteY97" fmla="*/ 928800 h 2563200"/>
              <a:gd name="connsiteX98" fmla="*/ 4112195 w 4140995"/>
              <a:gd name="connsiteY98" fmla="*/ 792000 h 2563200"/>
              <a:gd name="connsiteX99" fmla="*/ 4090595 w 4140995"/>
              <a:gd name="connsiteY99" fmla="*/ 590400 h 2563200"/>
              <a:gd name="connsiteX100" fmla="*/ 4083395 w 4140995"/>
              <a:gd name="connsiteY100" fmla="*/ 525600 h 2563200"/>
              <a:gd name="connsiteX101" fmla="*/ 4068995 w 4140995"/>
              <a:gd name="connsiteY101" fmla="*/ 460800 h 2563200"/>
              <a:gd name="connsiteX102" fmla="*/ 4047395 w 4140995"/>
              <a:gd name="connsiteY102" fmla="*/ 352800 h 2563200"/>
              <a:gd name="connsiteX103" fmla="*/ 4032995 w 4140995"/>
              <a:gd name="connsiteY103" fmla="*/ 237600 h 2563200"/>
              <a:gd name="connsiteX104" fmla="*/ 4025795 w 4140995"/>
              <a:gd name="connsiteY104" fmla="*/ 144000 h 2563200"/>
              <a:gd name="connsiteX105" fmla="*/ 4018595 w 4140995"/>
              <a:gd name="connsiteY105" fmla="*/ 86400 h 2563200"/>
              <a:gd name="connsiteX106" fmla="*/ 3996995 w 4140995"/>
              <a:gd name="connsiteY106" fmla="*/ 0 h 2563200"/>
              <a:gd name="connsiteX107" fmla="*/ 3903395 w 4140995"/>
              <a:gd name="connsiteY107" fmla="*/ 21600 h 2563200"/>
              <a:gd name="connsiteX108" fmla="*/ 3867395 w 4140995"/>
              <a:gd name="connsiteY108" fmla="*/ 28800 h 2563200"/>
              <a:gd name="connsiteX109" fmla="*/ 3672995 w 4140995"/>
              <a:gd name="connsiteY109" fmla="*/ 43200 h 2563200"/>
              <a:gd name="connsiteX110" fmla="*/ 3564995 w 4140995"/>
              <a:gd name="connsiteY110" fmla="*/ 50400 h 2563200"/>
              <a:gd name="connsiteX111" fmla="*/ 2974595 w 4140995"/>
              <a:gd name="connsiteY111" fmla="*/ 43200 h 2563200"/>
              <a:gd name="connsiteX112" fmla="*/ 2952995 w 4140995"/>
              <a:gd name="connsiteY112" fmla="*/ 36000 h 2563200"/>
              <a:gd name="connsiteX113" fmla="*/ 2902595 w 4140995"/>
              <a:gd name="connsiteY113" fmla="*/ 21600 h 2563200"/>
              <a:gd name="connsiteX114" fmla="*/ 2873795 w 4140995"/>
              <a:gd name="connsiteY114" fmla="*/ 7200 h 2563200"/>
              <a:gd name="connsiteX115" fmla="*/ 2765795 w 4140995"/>
              <a:gd name="connsiteY115" fmla="*/ 28800 h 2563200"/>
              <a:gd name="connsiteX116" fmla="*/ 1541795 w 4140995"/>
              <a:gd name="connsiteY116" fmla="*/ 57600 h 2563200"/>
              <a:gd name="connsiteX117" fmla="*/ 1512995 w 4140995"/>
              <a:gd name="connsiteY117" fmla="*/ 64800 h 2563200"/>
              <a:gd name="connsiteX118" fmla="*/ 1476995 w 4140995"/>
              <a:gd name="connsiteY118" fmla="*/ 72000 h 2563200"/>
              <a:gd name="connsiteX119" fmla="*/ 1412195 w 4140995"/>
              <a:gd name="connsiteY119" fmla="*/ 86400 h 2563200"/>
              <a:gd name="connsiteX120" fmla="*/ 1246595 w 4140995"/>
              <a:gd name="connsiteY120" fmla="*/ 100800 h 2563200"/>
              <a:gd name="connsiteX121" fmla="*/ 1138595 w 4140995"/>
              <a:gd name="connsiteY121" fmla="*/ 115200 h 2563200"/>
              <a:gd name="connsiteX122" fmla="*/ 850595 w 4140995"/>
              <a:gd name="connsiteY122" fmla="*/ 108000 h 2563200"/>
              <a:gd name="connsiteX123" fmla="*/ 821795 w 4140995"/>
              <a:gd name="connsiteY123" fmla="*/ 100800 h 2563200"/>
              <a:gd name="connsiteX124" fmla="*/ 749795 w 4140995"/>
              <a:gd name="connsiteY124" fmla="*/ 93600 h 2563200"/>
              <a:gd name="connsiteX125" fmla="*/ 692195 w 4140995"/>
              <a:gd name="connsiteY125" fmla="*/ 100800 h 2563200"/>
              <a:gd name="connsiteX126" fmla="*/ 620195 w 4140995"/>
              <a:gd name="connsiteY126" fmla="*/ 115200 h 2563200"/>
              <a:gd name="connsiteX127" fmla="*/ 598595 w 4140995"/>
              <a:gd name="connsiteY127" fmla="*/ 122400 h 2563200"/>
              <a:gd name="connsiteX128" fmla="*/ 569795 w 4140995"/>
              <a:gd name="connsiteY128" fmla="*/ 108000 h 256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140995" h="2563200">
                <a:moveTo>
                  <a:pt x="569795" y="108000"/>
                </a:moveTo>
                <a:lnTo>
                  <a:pt x="569795" y="108000"/>
                </a:lnTo>
                <a:cubicBezTo>
                  <a:pt x="550595" y="120000"/>
                  <a:pt x="531752" y="132592"/>
                  <a:pt x="512195" y="144000"/>
                </a:cubicBezTo>
                <a:cubicBezTo>
                  <a:pt x="467575" y="170028"/>
                  <a:pt x="490033" y="147712"/>
                  <a:pt x="432995" y="187200"/>
                </a:cubicBezTo>
                <a:cubicBezTo>
                  <a:pt x="417583" y="197870"/>
                  <a:pt x="405151" y="212451"/>
                  <a:pt x="389795" y="223200"/>
                </a:cubicBezTo>
                <a:cubicBezTo>
                  <a:pt x="357072" y="246106"/>
                  <a:pt x="317240" y="259755"/>
                  <a:pt x="288995" y="288000"/>
                </a:cubicBezTo>
                <a:cubicBezTo>
                  <a:pt x="279395" y="297600"/>
                  <a:pt x="270956" y="308522"/>
                  <a:pt x="260195" y="316800"/>
                </a:cubicBezTo>
                <a:cubicBezTo>
                  <a:pt x="239619" y="332628"/>
                  <a:pt x="211333" y="339508"/>
                  <a:pt x="195395" y="360000"/>
                </a:cubicBezTo>
                <a:lnTo>
                  <a:pt x="144995" y="424800"/>
                </a:lnTo>
                <a:cubicBezTo>
                  <a:pt x="135501" y="436884"/>
                  <a:pt x="127061" y="449934"/>
                  <a:pt x="116195" y="460800"/>
                </a:cubicBezTo>
                <a:cubicBezTo>
                  <a:pt x="108995" y="468000"/>
                  <a:pt x="100434" y="474058"/>
                  <a:pt x="94595" y="482400"/>
                </a:cubicBezTo>
                <a:cubicBezTo>
                  <a:pt x="83499" y="498252"/>
                  <a:pt x="75936" y="516321"/>
                  <a:pt x="65795" y="532800"/>
                </a:cubicBezTo>
                <a:cubicBezTo>
                  <a:pt x="56725" y="547539"/>
                  <a:pt x="44735" y="560520"/>
                  <a:pt x="36995" y="576000"/>
                </a:cubicBezTo>
                <a:cubicBezTo>
                  <a:pt x="4801" y="640388"/>
                  <a:pt x="14983" y="613235"/>
                  <a:pt x="995" y="655200"/>
                </a:cubicBezTo>
                <a:cubicBezTo>
                  <a:pt x="3110" y="733443"/>
                  <a:pt x="-8480" y="862099"/>
                  <a:pt x="15395" y="957600"/>
                </a:cubicBezTo>
                <a:cubicBezTo>
                  <a:pt x="17236" y="964963"/>
                  <a:pt x="20195" y="972000"/>
                  <a:pt x="22595" y="979200"/>
                </a:cubicBezTo>
                <a:cubicBezTo>
                  <a:pt x="24995" y="1015200"/>
                  <a:pt x="26205" y="1051299"/>
                  <a:pt x="29795" y="1087200"/>
                </a:cubicBezTo>
                <a:cubicBezTo>
                  <a:pt x="31013" y="1099377"/>
                  <a:pt x="35378" y="1111070"/>
                  <a:pt x="36995" y="1123200"/>
                </a:cubicBezTo>
                <a:cubicBezTo>
                  <a:pt x="40183" y="1147108"/>
                  <a:pt x="40527" y="1171361"/>
                  <a:pt x="44195" y="1195200"/>
                </a:cubicBezTo>
                <a:cubicBezTo>
                  <a:pt x="45349" y="1202701"/>
                  <a:pt x="49310" y="1209503"/>
                  <a:pt x="51395" y="1216800"/>
                </a:cubicBezTo>
                <a:cubicBezTo>
                  <a:pt x="54113" y="1226315"/>
                  <a:pt x="55752" y="1236122"/>
                  <a:pt x="58595" y="1245600"/>
                </a:cubicBezTo>
                <a:cubicBezTo>
                  <a:pt x="62957" y="1260139"/>
                  <a:pt x="68195" y="1274400"/>
                  <a:pt x="72995" y="1288800"/>
                </a:cubicBezTo>
                <a:lnTo>
                  <a:pt x="87395" y="1332000"/>
                </a:lnTo>
                <a:cubicBezTo>
                  <a:pt x="89795" y="1339200"/>
                  <a:pt x="92754" y="1346237"/>
                  <a:pt x="94595" y="1353600"/>
                </a:cubicBezTo>
                <a:cubicBezTo>
                  <a:pt x="99395" y="1372800"/>
                  <a:pt x="98017" y="1394733"/>
                  <a:pt x="108995" y="1411200"/>
                </a:cubicBezTo>
                <a:cubicBezTo>
                  <a:pt x="118595" y="1425600"/>
                  <a:pt x="125557" y="1442162"/>
                  <a:pt x="137795" y="1454400"/>
                </a:cubicBezTo>
                <a:cubicBezTo>
                  <a:pt x="144995" y="1461600"/>
                  <a:pt x="152876" y="1468178"/>
                  <a:pt x="159395" y="1476000"/>
                </a:cubicBezTo>
                <a:cubicBezTo>
                  <a:pt x="164935" y="1482648"/>
                  <a:pt x="167676" y="1491481"/>
                  <a:pt x="173795" y="1497600"/>
                </a:cubicBezTo>
                <a:cubicBezTo>
                  <a:pt x="179914" y="1503719"/>
                  <a:pt x="188747" y="1506460"/>
                  <a:pt x="195395" y="1512000"/>
                </a:cubicBezTo>
                <a:cubicBezTo>
                  <a:pt x="203217" y="1518519"/>
                  <a:pt x="209173" y="1527081"/>
                  <a:pt x="216995" y="1533600"/>
                </a:cubicBezTo>
                <a:cubicBezTo>
                  <a:pt x="223643" y="1539140"/>
                  <a:pt x="231947" y="1542460"/>
                  <a:pt x="238595" y="1548000"/>
                </a:cubicBezTo>
                <a:cubicBezTo>
                  <a:pt x="262480" y="1567904"/>
                  <a:pt x="254981" y="1570593"/>
                  <a:pt x="281795" y="1584000"/>
                </a:cubicBezTo>
                <a:cubicBezTo>
                  <a:pt x="288583" y="1587394"/>
                  <a:pt x="296607" y="1587806"/>
                  <a:pt x="303395" y="1591200"/>
                </a:cubicBezTo>
                <a:cubicBezTo>
                  <a:pt x="330209" y="1604607"/>
                  <a:pt x="322710" y="1607296"/>
                  <a:pt x="346595" y="1627200"/>
                </a:cubicBezTo>
                <a:cubicBezTo>
                  <a:pt x="353243" y="1632740"/>
                  <a:pt x="360995" y="1636800"/>
                  <a:pt x="368195" y="1641600"/>
                </a:cubicBezTo>
                <a:cubicBezTo>
                  <a:pt x="372995" y="1648800"/>
                  <a:pt x="376476" y="1657081"/>
                  <a:pt x="382595" y="1663200"/>
                </a:cubicBezTo>
                <a:cubicBezTo>
                  <a:pt x="388714" y="1669319"/>
                  <a:pt x="398497" y="1671088"/>
                  <a:pt x="404195" y="1677600"/>
                </a:cubicBezTo>
                <a:cubicBezTo>
                  <a:pt x="415592" y="1690625"/>
                  <a:pt x="423395" y="1706400"/>
                  <a:pt x="432995" y="1720800"/>
                </a:cubicBezTo>
                <a:cubicBezTo>
                  <a:pt x="437795" y="1728000"/>
                  <a:pt x="444659" y="1734191"/>
                  <a:pt x="447395" y="1742400"/>
                </a:cubicBezTo>
                <a:cubicBezTo>
                  <a:pt x="449795" y="1749600"/>
                  <a:pt x="450909" y="1757366"/>
                  <a:pt x="454595" y="1764000"/>
                </a:cubicBezTo>
                <a:lnTo>
                  <a:pt x="497795" y="1828800"/>
                </a:lnTo>
                <a:lnTo>
                  <a:pt x="512195" y="1850400"/>
                </a:lnTo>
                <a:cubicBezTo>
                  <a:pt x="516995" y="1857600"/>
                  <a:pt x="520476" y="1865881"/>
                  <a:pt x="526595" y="1872000"/>
                </a:cubicBezTo>
                <a:cubicBezTo>
                  <a:pt x="542519" y="1887924"/>
                  <a:pt x="552571" y="1895152"/>
                  <a:pt x="562595" y="1915200"/>
                </a:cubicBezTo>
                <a:cubicBezTo>
                  <a:pt x="565989" y="1921988"/>
                  <a:pt x="566109" y="1930166"/>
                  <a:pt x="569795" y="1936800"/>
                </a:cubicBezTo>
                <a:lnTo>
                  <a:pt x="612995" y="2001600"/>
                </a:lnTo>
                <a:cubicBezTo>
                  <a:pt x="617795" y="2008800"/>
                  <a:pt x="624659" y="2014991"/>
                  <a:pt x="627395" y="2023200"/>
                </a:cubicBezTo>
                <a:cubicBezTo>
                  <a:pt x="632195" y="2037600"/>
                  <a:pt x="638818" y="2051516"/>
                  <a:pt x="641795" y="2066400"/>
                </a:cubicBezTo>
                <a:cubicBezTo>
                  <a:pt x="642834" y="2071593"/>
                  <a:pt x="649869" y="2114512"/>
                  <a:pt x="656195" y="2124000"/>
                </a:cubicBezTo>
                <a:cubicBezTo>
                  <a:pt x="661843" y="2132472"/>
                  <a:pt x="670595" y="2138400"/>
                  <a:pt x="677795" y="2145600"/>
                </a:cubicBezTo>
                <a:cubicBezTo>
                  <a:pt x="680195" y="2152800"/>
                  <a:pt x="683747" y="2159714"/>
                  <a:pt x="684995" y="2167200"/>
                </a:cubicBezTo>
                <a:cubicBezTo>
                  <a:pt x="687261" y="2180796"/>
                  <a:pt x="687338" y="2231898"/>
                  <a:pt x="699395" y="2253600"/>
                </a:cubicBezTo>
                <a:cubicBezTo>
                  <a:pt x="707800" y="2268729"/>
                  <a:pt x="718595" y="2282400"/>
                  <a:pt x="728195" y="2296800"/>
                </a:cubicBezTo>
                <a:lnTo>
                  <a:pt x="742595" y="2318400"/>
                </a:lnTo>
                <a:cubicBezTo>
                  <a:pt x="759909" y="2344371"/>
                  <a:pt x="770604" y="2363472"/>
                  <a:pt x="800195" y="2383200"/>
                </a:cubicBezTo>
                <a:lnTo>
                  <a:pt x="843395" y="2412000"/>
                </a:lnTo>
                <a:cubicBezTo>
                  <a:pt x="850595" y="2416800"/>
                  <a:pt x="856786" y="2423664"/>
                  <a:pt x="864995" y="2426400"/>
                </a:cubicBezTo>
                <a:cubicBezTo>
                  <a:pt x="879395" y="2431200"/>
                  <a:pt x="895565" y="2432380"/>
                  <a:pt x="908195" y="2440800"/>
                </a:cubicBezTo>
                <a:cubicBezTo>
                  <a:pt x="915395" y="2445600"/>
                  <a:pt x="921693" y="2452162"/>
                  <a:pt x="929795" y="2455200"/>
                </a:cubicBezTo>
                <a:cubicBezTo>
                  <a:pt x="941253" y="2459497"/>
                  <a:pt x="954073" y="2458884"/>
                  <a:pt x="965795" y="2462400"/>
                </a:cubicBezTo>
                <a:cubicBezTo>
                  <a:pt x="1050488" y="2487808"/>
                  <a:pt x="945753" y="2468794"/>
                  <a:pt x="1052195" y="2484000"/>
                </a:cubicBezTo>
                <a:cubicBezTo>
                  <a:pt x="1066595" y="2488800"/>
                  <a:pt x="1080751" y="2494406"/>
                  <a:pt x="1095395" y="2498400"/>
                </a:cubicBezTo>
                <a:cubicBezTo>
                  <a:pt x="1107201" y="2501620"/>
                  <a:pt x="1119628" y="2502238"/>
                  <a:pt x="1131395" y="2505600"/>
                </a:cubicBezTo>
                <a:cubicBezTo>
                  <a:pt x="1153287" y="2511855"/>
                  <a:pt x="1174595" y="2520000"/>
                  <a:pt x="1196195" y="2527200"/>
                </a:cubicBezTo>
                <a:cubicBezTo>
                  <a:pt x="1210595" y="2532000"/>
                  <a:pt x="1224511" y="2538623"/>
                  <a:pt x="1239395" y="2541600"/>
                </a:cubicBezTo>
                <a:cubicBezTo>
                  <a:pt x="1251395" y="2544000"/>
                  <a:pt x="1263523" y="2545832"/>
                  <a:pt x="1275395" y="2548800"/>
                </a:cubicBezTo>
                <a:cubicBezTo>
                  <a:pt x="1282758" y="2550641"/>
                  <a:pt x="1289553" y="2554512"/>
                  <a:pt x="1296995" y="2556000"/>
                </a:cubicBezTo>
                <a:cubicBezTo>
                  <a:pt x="1313636" y="2559328"/>
                  <a:pt x="1330595" y="2560800"/>
                  <a:pt x="1347395" y="2563200"/>
                </a:cubicBezTo>
                <a:cubicBezTo>
                  <a:pt x="1371395" y="2560800"/>
                  <a:pt x="1395496" y="2559259"/>
                  <a:pt x="1419395" y="2556000"/>
                </a:cubicBezTo>
                <a:cubicBezTo>
                  <a:pt x="1448325" y="2552055"/>
                  <a:pt x="1476921" y="2545931"/>
                  <a:pt x="1505795" y="2541600"/>
                </a:cubicBezTo>
                <a:cubicBezTo>
                  <a:pt x="1524930" y="2538730"/>
                  <a:pt x="1544240" y="2537136"/>
                  <a:pt x="1563395" y="2534400"/>
                </a:cubicBezTo>
                <a:cubicBezTo>
                  <a:pt x="1594645" y="2529936"/>
                  <a:pt x="1625547" y="2522735"/>
                  <a:pt x="1656995" y="2520000"/>
                </a:cubicBezTo>
                <a:cubicBezTo>
                  <a:pt x="1822622" y="2505598"/>
                  <a:pt x="1959259" y="2503579"/>
                  <a:pt x="2124995" y="2498400"/>
                </a:cubicBezTo>
                <a:lnTo>
                  <a:pt x="2607395" y="2505600"/>
                </a:lnTo>
                <a:cubicBezTo>
                  <a:pt x="2645321" y="2506639"/>
                  <a:pt x="2646624" y="2514538"/>
                  <a:pt x="2679395" y="2520000"/>
                </a:cubicBezTo>
                <a:cubicBezTo>
                  <a:pt x="2698481" y="2523181"/>
                  <a:pt x="2717795" y="2524800"/>
                  <a:pt x="2736995" y="2527200"/>
                </a:cubicBezTo>
                <a:cubicBezTo>
                  <a:pt x="2782595" y="2524800"/>
                  <a:pt x="2828433" y="2525234"/>
                  <a:pt x="2873795" y="2520000"/>
                </a:cubicBezTo>
                <a:cubicBezTo>
                  <a:pt x="2891152" y="2517997"/>
                  <a:pt x="2907244" y="2509838"/>
                  <a:pt x="2924195" y="2505600"/>
                </a:cubicBezTo>
                <a:cubicBezTo>
                  <a:pt x="2945661" y="2500233"/>
                  <a:pt x="2967801" y="2497558"/>
                  <a:pt x="2988995" y="2491200"/>
                </a:cubicBezTo>
                <a:cubicBezTo>
                  <a:pt x="3015902" y="2483128"/>
                  <a:pt x="3040942" y="2469213"/>
                  <a:pt x="3068195" y="2462400"/>
                </a:cubicBezTo>
                <a:cubicBezTo>
                  <a:pt x="3127556" y="2447560"/>
                  <a:pt x="3187975" y="2437240"/>
                  <a:pt x="3248195" y="2426400"/>
                </a:cubicBezTo>
                <a:cubicBezTo>
                  <a:pt x="3307997" y="2415636"/>
                  <a:pt x="3368207" y="2407275"/>
                  <a:pt x="3428195" y="2397600"/>
                </a:cubicBezTo>
                <a:cubicBezTo>
                  <a:pt x="3442607" y="2395275"/>
                  <a:pt x="3456877" y="2391928"/>
                  <a:pt x="3471395" y="2390400"/>
                </a:cubicBezTo>
                <a:lnTo>
                  <a:pt x="3608195" y="2376000"/>
                </a:lnTo>
                <a:cubicBezTo>
                  <a:pt x="3638305" y="2372526"/>
                  <a:pt x="3671742" y="2366609"/>
                  <a:pt x="3701795" y="2361600"/>
                </a:cubicBezTo>
                <a:cubicBezTo>
                  <a:pt x="3783461" y="2328934"/>
                  <a:pt x="3682169" y="2367207"/>
                  <a:pt x="3802595" y="2332800"/>
                </a:cubicBezTo>
                <a:cubicBezTo>
                  <a:pt x="3815022" y="2329249"/>
                  <a:pt x="3826595" y="2323200"/>
                  <a:pt x="3838595" y="2318400"/>
                </a:cubicBezTo>
                <a:cubicBezTo>
                  <a:pt x="3845795" y="2311200"/>
                  <a:pt x="3852532" y="2303505"/>
                  <a:pt x="3860195" y="2296800"/>
                </a:cubicBezTo>
                <a:cubicBezTo>
                  <a:pt x="3871760" y="2286680"/>
                  <a:pt x="3885329" y="2278866"/>
                  <a:pt x="3896195" y="2268000"/>
                </a:cubicBezTo>
                <a:cubicBezTo>
                  <a:pt x="3907061" y="2257134"/>
                  <a:pt x="3916182" y="2244590"/>
                  <a:pt x="3924995" y="2232000"/>
                </a:cubicBezTo>
                <a:cubicBezTo>
                  <a:pt x="3933020" y="2220535"/>
                  <a:pt x="3939082" y="2207806"/>
                  <a:pt x="3946595" y="2196000"/>
                </a:cubicBezTo>
                <a:cubicBezTo>
                  <a:pt x="3955887" y="2181399"/>
                  <a:pt x="3966222" y="2167476"/>
                  <a:pt x="3975395" y="2152800"/>
                </a:cubicBezTo>
                <a:cubicBezTo>
                  <a:pt x="3976498" y="2151036"/>
                  <a:pt x="4024339" y="2075370"/>
                  <a:pt x="4032995" y="2052000"/>
                </a:cubicBezTo>
                <a:cubicBezTo>
                  <a:pt x="4053293" y="1997194"/>
                  <a:pt x="4079133" y="1943709"/>
                  <a:pt x="4090595" y="1886400"/>
                </a:cubicBezTo>
                <a:cubicBezTo>
                  <a:pt x="4096758" y="1855587"/>
                  <a:pt x="4115677" y="1771372"/>
                  <a:pt x="4119395" y="1728000"/>
                </a:cubicBezTo>
                <a:cubicBezTo>
                  <a:pt x="4132228" y="1578277"/>
                  <a:pt x="4133991" y="1522483"/>
                  <a:pt x="4140995" y="1382400"/>
                </a:cubicBezTo>
                <a:cubicBezTo>
                  <a:pt x="4138595" y="1245600"/>
                  <a:pt x="4138136" y="1108752"/>
                  <a:pt x="4133795" y="972000"/>
                </a:cubicBezTo>
                <a:cubicBezTo>
                  <a:pt x="4133332" y="957409"/>
                  <a:pt x="4128334" y="943295"/>
                  <a:pt x="4126595" y="928800"/>
                </a:cubicBezTo>
                <a:cubicBezTo>
                  <a:pt x="4121132" y="883275"/>
                  <a:pt x="4116612" y="837639"/>
                  <a:pt x="4112195" y="792000"/>
                </a:cubicBezTo>
                <a:cubicBezTo>
                  <a:pt x="4090865" y="571586"/>
                  <a:pt x="4123198" y="862089"/>
                  <a:pt x="4090595" y="590400"/>
                </a:cubicBezTo>
                <a:cubicBezTo>
                  <a:pt x="4088006" y="568822"/>
                  <a:pt x="4086968" y="547037"/>
                  <a:pt x="4083395" y="525600"/>
                </a:cubicBezTo>
                <a:cubicBezTo>
                  <a:pt x="4079757" y="503774"/>
                  <a:pt x="4072840" y="482590"/>
                  <a:pt x="4068995" y="460800"/>
                </a:cubicBezTo>
                <a:cubicBezTo>
                  <a:pt x="4049540" y="350556"/>
                  <a:pt x="4076220" y="453687"/>
                  <a:pt x="4047395" y="352800"/>
                </a:cubicBezTo>
                <a:cubicBezTo>
                  <a:pt x="4042595" y="314400"/>
                  <a:pt x="4036977" y="276093"/>
                  <a:pt x="4032995" y="237600"/>
                </a:cubicBezTo>
                <a:cubicBezTo>
                  <a:pt x="4029775" y="206474"/>
                  <a:pt x="4028762" y="175151"/>
                  <a:pt x="4025795" y="144000"/>
                </a:cubicBezTo>
                <a:cubicBezTo>
                  <a:pt x="4023960" y="124738"/>
                  <a:pt x="4020856" y="105617"/>
                  <a:pt x="4018595" y="86400"/>
                </a:cubicBezTo>
                <a:cubicBezTo>
                  <a:pt x="4009857" y="12126"/>
                  <a:pt x="4023682" y="40031"/>
                  <a:pt x="3996995" y="0"/>
                </a:cubicBezTo>
                <a:cubicBezTo>
                  <a:pt x="3937517" y="23791"/>
                  <a:pt x="3982072" y="9496"/>
                  <a:pt x="3903395" y="21600"/>
                </a:cubicBezTo>
                <a:cubicBezTo>
                  <a:pt x="3891300" y="23461"/>
                  <a:pt x="3879579" y="27658"/>
                  <a:pt x="3867395" y="28800"/>
                </a:cubicBezTo>
                <a:cubicBezTo>
                  <a:pt x="3802701" y="34865"/>
                  <a:pt x="3737807" y="38571"/>
                  <a:pt x="3672995" y="43200"/>
                </a:cubicBezTo>
                <a:lnTo>
                  <a:pt x="3564995" y="50400"/>
                </a:lnTo>
                <a:lnTo>
                  <a:pt x="2974595" y="43200"/>
                </a:lnTo>
                <a:cubicBezTo>
                  <a:pt x="2967008" y="43021"/>
                  <a:pt x="2960292" y="38085"/>
                  <a:pt x="2952995" y="36000"/>
                </a:cubicBezTo>
                <a:cubicBezTo>
                  <a:pt x="2934727" y="30780"/>
                  <a:pt x="2919858" y="28998"/>
                  <a:pt x="2902595" y="21600"/>
                </a:cubicBezTo>
                <a:cubicBezTo>
                  <a:pt x="2892730" y="17372"/>
                  <a:pt x="2883395" y="12000"/>
                  <a:pt x="2873795" y="7200"/>
                </a:cubicBezTo>
                <a:cubicBezTo>
                  <a:pt x="2835362" y="16808"/>
                  <a:pt x="2810263" y="23747"/>
                  <a:pt x="2765795" y="28800"/>
                </a:cubicBezTo>
                <a:cubicBezTo>
                  <a:pt x="2321506" y="79287"/>
                  <a:pt x="2108390" y="53464"/>
                  <a:pt x="1541795" y="57600"/>
                </a:cubicBezTo>
                <a:cubicBezTo>
                  <a:pt x="1532195" y="60000"/>
                  <a:pt x="1522655" y="62653"/>
                  <a:pt x="1512995" y="64800"/>
                </a:cubicBezTo>
                <a:cubicBezTo>
                  <a:pt x="1501049" y="67455"/>
                  <a:pt x="1488867" y="69032"/>
                  <a:pt x="1476995" y="72000"/>
                </a:cubicBezTo>
                <a:cubicBezTo>
                  <a:pt x="1419829" y="86291"/>
                  <a:pt x="1504653" y="73192"/>
                  <a:pt x="1412195" y="86400"/>
                </a:cubicBezTo>
                <a:cubicBezTo>
                  <a:pt x="1323849" y="99021"/>
                  <a:pt x="1364474" y="90550"/>
                  <a:pt x="1246595" y="100800"/>
                </a:cubicBezTo>
                <a:cubicBezTo>
                  <a:pt x="1222816" y="102868"/>
                  <a:pt x="1163718" y="111611"/>
                  <a:pt x="1138595" y="115200"/>
                </a:cubicBezTo>
                <a:cubicBezTo>
                  <a:pt x="1042595" y="112800"/>
                  <a:pt x="946526" y="112360"/>
                  <a:pt x="850595" y="108000"/>
                </a:cubicBezTo>
                <a:cubicBezTo>
                  <a:pt x="840710" y="107551"/>
                  <a:pt x="831591" y="102199"/>
                  <a:pt x="821795" y="100800"/>
                </a:cubicBezTo>
                <a:cubicBezTo>
                  <a:pt x="797918" y="97389"/>
                  <a:pt x="773795" y="96000"/>
                  <a:pt x="749795" y="93600"/>
                </a:cubicBezTo>
                <a:cubicBezTo>
                  <a:pt x="730595" y="96000"/>
                  <a:pt x="711281" y="97619"/>
                  <a:pt x="692195" y="100800"/>
                </a:cubicBezTo>
                <a:cubicBezTo>
                  <a:pt x="668053" y="104824"/>
                  <a:pt x="643414" y="107460"/>
                  <a:pt x="620195" y="115200"/>
                </a:cubicBezTo>
                <a:cubicBezTo>
                  <a:pt x="612995" y="117600"/>
                  <a:pt x="606108" y="121327"/>
                  <a:pt x="598595" y="122400"/>
                </a:cubicBezTo>
                <a:cubicBezTo>
                  <a:pt x="589091" y="123758"/>
                  <a:pt x="574595" y="110400"/>
                  <a:pt x="569795" y="10800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AAEB0C8-07EB-402A-E8AB-0ADAE53F425C}"/>
              </a:ext>
            </a:extLst>
          </p:cNvPr>
          <p:cNvPicPr>
            <a:picLocks noChangeAspect="1"/>
          </p:cNvPicPr>
          <p:nvPr/>
        </p:nvPicPr>
        <p:blipFill>
          <a:blip r:embed="rId3"/>
          <a:stretch>
            <a:fillRect/>
          </a:stretch>
        </p:blipFill>
        <p:spPr>
          <a:xfrm>
            <a:off x="304800" y="2282883"/>
            <a:ext cx="2567413" cy="2558362"/>
          </a:xfrm>
          <a:prstGeom prst="rect">
            <a:avLst/>
          </a:prstGeom>
        </p:spPr>
      </p:pic>
      <p:sp>
        <p:nvSpPr>
          <p:cNvPr id="6" name="Title 4">
            <a:extLst>
              <a:ext uri="{FF2B5EF4-FFF2-40B4-BE49-F238E27FC236}">
                <a16:creationId xmlns:a16="http://schemas.microsoft.com/office/drawing/2014/main" id="{BA59028C-9D52-4FDA-C1E4-FA9DE4E170FB}"/>
              </a:ext>
            </a:extLst>
          </p:cNvPr>
          <p:cNvSpPr>
            <a:spLocks noGrp="1"/>
          </p:cNvSpPr>
          <p:nvPr>
            <p:ph type="title"/>
          </p:nvPr>
        </p:nvSpPr>
        <p:spPr>
          <a:xfrm>
            <a:off x="574556" y="195965"/>
            <a:ext cx="10515600" cy="1325563"/>
          </a:xfrm>
        </p:spPr>
        <p:txBody>
          <a:bodyPr/>
          <a:lstStyle/>
          <a:p>
            <a:r>
              <a:rPr lang="en-US" dirty="0"/>
              <a:t>Are there CSF compartments?</a:t>
            </a:r>
            <a:endParaRPr lang="nl-NL" dirty="0"/>
          </a:p>
        </p:txBody>
      </p:sp>
      <p:pic>
        <p:nvPicPr>
          <p:cNvPr id="8" name="Picture 7">
            <a:extLst>
              <a:ext uri="{FF2B5EF4-FFF2-40B4-BE49-F238E27FC236}">
                <a16:creationId xmlns:a16="http://schemas.microsoft.com/office/drawing/2014/main" id="{2CCFA2AD-B84B-C308-372F-A9A441898F9A}"/>
              </a:ext>
            </a:extLst>
          </p:cNvPr>
          <p:cNvPicPr>
            <a:picLocks noChangeAspect="1"/>
          </p:cNvPicPr>
          <p:nvPr/>
        </p:nvPicPr>
        <p:blipFill>
          <a:blip r:embed="rId4"/>
          <a:stretch>
            <a:fillRect/>
          </a:stretch>
        </p:blipFill>
        <p:spPr>
          <a:xfrm>
            <a:off x="6248400" y="2394549"/>
            <a:ext cx="2521136" cy="2394948"/>
          </a:xfrm>
          <a:prstGeom prst="rect">
            <a:avLst/>
          </a:prstGeom>
        </p:spPr>
      </p:pic>
      <p:pic>
        <p:nvPicPr>
          <p:cNvPr id="10" name="Picture 9">
            <a:extLst>
              <a:ext uri="{FF2B5EF4-FFF2-40B4-BE49-F238E27FC236}">
                <a16:creationId xmlns:a16="http://schemas.microsoft.com/office/drawing/2014/main" id="{3FF1FC80-252C-D916-2E16-F7C8760F6234}"/>
              </a:ext>
            </a:extLst>
          </p:cNvPr>
          <p:cNvPicPr>
            <a:picLocks noChangeAspect="1"/>
          </p:cNvPicPr>
          <p:nvPr/>
        </p:nvPicPr>
        <p:blipFill>
          <a:blip r:embed="rId5"/>
          <a:stretch>
            <a:fillRect/>
          </a:stretch>
        </p:blipFill>
        <p:spPr>
          <a:xfrm>
            <a:off x="9144000" y="2322548"/>
            <a:ext cx="2818325" cy="2466949"/>
          </a:xfrm>
          <a:prstGeom prst="rect">
            <a:avLst/>
          </a:prstGeom>
        </p:spPr>
      </p:pic>
      <p:sp>
        <p:nvSpPr>
          <p:cNvPr id="11" name="TextBox 10">
            <a:extLst>
              <a:ext uri="{FF2B5EF4-FFF2-40B4-BE49-F238E27FC236}">
                <a16:creationId xmlns:a16="http://schemas.microsoft.com/office/drawing/2014/main" id="{5BBFB1C9-F2B4-1DE3-DDF4-6B447919A131}"/>
              </a:ext>
            </a:extLst>
          </p:cNvPr>
          <p:cNvSpPr txBox="1"/>
          <p:nvPr/>
        </p:nvSpPr>
        <p:spPr>
          <a:xfrm>
            <a:off x="6331127" y="5178302"/>
            <a:ext cx="2665927" cy="369332"/>
          </a:xfrm>
          <a:prstGeom prst="rect">
            <a:avLst/>
          </a:prstGeom>
          <a:noFill/>
        </p:spPr>
        <p:txBody>
          <a:bodyPr wrap="square" rtlCol="0">
            <a:spAutoFit/>
          </a:bodyPr>
          <a:lstStyle/>
          <a:p>
            <a:r>
              <a:rPr lang="en-US" dirty="0"/>
              <a:t>Eide &amp; </a:t>
            </a:r>
            <a:r>
              <a:rPr lang="en-US" dirty="0" err="1"/>
              <a:t>Ringstad</a:t>
            </a:r>
            <a:r>
              <a:rPr lang="en-US" dirty="0"/>
              <a:t>, 2024</a:t>
            </a:r>
          </a:p>
        </p:txBody>
      </p:sp>
      <p:sp>
        <p:nvSpPr>
          <p:cNvPr id="12" name="TextBox 11">
            <a:extLst>
              <a:ext uri="{FF2B5EF4-FFF2-40B4-BE49-F238E27FC236}">
                <a16:creationId xmlns:a16="http://schemas.microsoft.com/office/drawing/2014/main" id="{3C765B1F-B8C8-4BAA-F4CD-826F0AEDA307}"/>
              </a:ext>
            </a:extLst>
          </p:cNvPr>
          <p:cNvSpPr txBox="1"/>
          <p:nvPr/>
        </p:nvSpPr>
        <p:spPr>
          <a:xfrm>
            <a:off x="9663809" y="5124450"/>
            <a:ext cx="2665927" cy="369332"/>
          </a:xfrm>
          <a:prstGeom prst="rect">
            <a:avLst/>
          </a:prstGeom>
          <a:noFill/>
        </p:spPr>
        <p:txBody>
          <a:bodyPr wrap="square" rtlCol="0">
            <a:spAutoFit/>
          </a:bodyPr>
          <a:lstStyle/>
          <a:p>
            <a:r>
              <a:rPr lang="en-US" dirty="0"/>
              <a:t>Smyth et al., 2024</a:t>
            </a:r>
          </a:p>
        </p:txBody>
      </p:sp>
      <p:pic>
        <p:nvPicPr>
          <p:cNvPr id="5" name="Picture 4">
            <a:extLst>
              <a:ext uri="{FF2B5EF4-FFF2-40B4-BE49-F238E27FC236}">
                <a16:creationId xmlns:a16="http://schemas.microsoft.com/office/drawing/2014/main" id="{07670FAF-1228-C45E-7511-91BF3F816AA3}"/>
              </a:ext>
            </a:extLst>
          </p:cNvPr>
          <p:cNvPicPr>
            <a:picLocks noChangeAspect="1"/>
          </p:cNvPicPr>
          <p:nvPr/>
        </p:nvPicPr>
        <p:blipFill>
          <a:blip r:embed="rId6"/>
          <a:stretch>
            <a:fillRect/>
          </a:stretch>
        </p:blipFill>
        <p:spPr>
          <a:xfrm>
            <a:off x="3028951" y="2352943"/>
            <a:ext cx="2818325" cy="2576347"/>
          </a:xfrm>
          <a:prstGeom prst="rect">
            <a:avLst/>
          </a:prstGeom>
        </p:spPr>
      </p:pic>
      <p:sp>
        <p:nvSpPr>
          <p:cNvPr id="13" name="TextBox 12">
            <a:extLst>
              <a:ext uri="{FF2B5EF4-FFF2-40B4-BE49-F238E27FC236}">
                <a16:creationId xmlns:a16="http://schemas.microsoft.com/office/drawing/2014/main" id="{A1B5F99D-795A-E354-A522-9FAA7028E245}"/>
              </a:ext>
            </a:extLst>
          </p:cNvPr>
          <p:cNvSpPr txBox="1"/>
          <p:nvPr/>
        </p:nvSpPr>
        <p:spPr>
          <a:xfrm>
            <a:off x="3412143" y="5187827"/>
            <a:ext cx="6191250" cy="369332"/>
          </a:xfrm>
          <a:prstGeom prst="rect">
            <a:avLst/>
          </a:prstGeom>
          <a:noFill/>
        </p:spPr>
        <p:txBody>
          <a:bodyPr wrap="square">
            <a:spAutoFit/>
          </a:bodyPr>
          <a:lstStyle/>
          <a:p>
            <a:r>
              <a:rPr lang="nl-NL" dirty="0" err="1"/>
              <a:t>Møllgård</a:t>
            </a:r>
            <a:r>
              <a:rPr lang="nl-NL" dirty="0"/>
              <a:t> et al., 2023</a:t>
            </a:r>
          </a:p>
        </p:txBody>
      </p:sp>
    </p:spTree>
    <p:extLst>
      <p:ext uri="{BB962C8B-B14F-4D97-AF65-F5344CB8AC3E}">
        <p14:creationId xmlns:p14="http://schemas.microsoft.com/office/powerpoint/2010/main" val="17465998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purple and orange brain&#10;&#10;Description automatically generated">
            <a:extLst>
              <a:ext uri="{FF2B5EF4-FFF2-40B4-BE49-F238E27FC236}">
                <a16:creationId xmlns:a16="http://schemas.microsoft.com/office/drawing/2014/main" id="{01808141-2061-92CC-7CF3-07A2F4D8849D}"/>
              </a:ext>
            </a:extLst>
          </p:cNvPr>
          <p:cNvPicPr>
            <a:picLocks noChangeAspect="1"/>
          </p:cNvPicPr>
          <p:nvPr/>
        </p:nvPicPr>
        <p:blipFill rotWithShape="1">
          <a:blip r:embed="rId3"/>
          <a:srcRect l="5601" t="-1" r="15018" b="-2474"/>
          <a:stretch/>
        </p:blipFill>
        <p:spPr>
          <a:xfrm>
            <a:off x="4214649" y="34159"/>
            <a:ext cx="7746123" cy="7472855"/>
          </a:xfrm>
          <a:prstGeom prst="rect">
            <a:avLst/>
          </a:prstGeom>
        </p:spPr>
      </p:pic>
      <p:sp>
        <p:nvSpPr>
          <p:cNvPr id="2" name="Title 1">
            <a:extLst>
              <a:ext uri="{FF2B5EF4-FFF2-40B4-BE49-F238E27FC236}">
                <a16:creationId xmlns:a16="http://schemas.microsoft.com/office/drawing/2014/main" id="{AB851528-A336-25C1-73B5-D832ECC27724}"/>
              </a:ext>
            </a:extLst>
          </p:cNvPr>
          <p:cNvSpPr txBox="1">
            <a:spLocks/>
          </p:cNvSpPr>
          <p:nvPr/>
        </p:nvSpPr>
        <p:spPr>
          <a:xfrm>
            <a:off x="-3092669" y="-6768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bg1"/>
                </a:solidFill>
              </a:rPr>
              <a:t>Thank you!</a:t>
            </a:r>
            <a:endParaRPr lang="nl-NL" dirty="0">
              <a:solidFill>
                <a:schemeClr val="bg1"/>
              </a:solidFill>
            </a:endParaRPr>
          </a:p>
        </p:txBody>
      </p:sp>
      <p:sp>
        <p:nvSpPr>
          <p:cNvPr id="3" name="Title 1">
            <a:extLst>
              <a:ext uri="{FF2B5EF4-FFF2-40B4-BE49-F238E27FC236}">
                <a16:creationId xmlns:a16="http://schemas.microsoft.com/office/drawing/2014/main" id="{96203723-CB53-B643-0BA9-A2892F815D9A}"/>
              </a:ext>
            </a:extLst>
          </p:cNvPr>
          <p:cNvSpPr txBox="1">
            <a:spLocks/>
          </p:cNvSpPr>
          <p:nvPr/>
        </p:nvSpPr>
        <p:spPr>
          <a:xfrm>
            <a:off x="-3287110" y="136497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nl-NL" dirty="0">
              <a:solidFill>
                <a:schemeClr val="bg1"/>
              </a:solidFill>
            </a:endParaRPr>
          </a:p>
        </p:txBody>
      </p:sp>
      <p:sp>
        <p:nvSpPr>
          <p:cNvPr id="4" name="Content Placeholder 2">
            <a:extLst>
              <a:ext uri="{FF2B5EF4-FFF2-40B4-BE49-F238E27FC236}">
                <a16:creationId xmlns:a16="http://schemas.microsoft.com/office/drawing/2014/main" id="{910E103F-E1AC-C15F-1100-CF9AC7DC57A4}"/>
              </a:ext>
            </a:extLst>
          </p:cNvPr>
          <p:cNvSpPr txBox="1">
            <a:spLocks/>
          </p:cNvSpPr>
          <p:nvPr/>
        </p:nvSpPr>
        <p:spPr>
          <a:xfrm>
            <a:off x="563583" y="2027758"/>
            <a:ext cx="5289809" cy="2790831"/>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u="sng" dirty="0">
                <a:solidFill>
                  <a:schemeClr val="bg1"/>
                </a:solidFill>
                <a:latin typeface="+mj-lt"/>
              </a:rPr>
              <a:t>Matthias van Osch</a:t>
            </a:r>
          </a:p>
          <a:p>
            <a:pPr algn="l"/>
            <a:r>
              <a:rPr lang="en-US" u="sng" dirty="0" err="1">
                <a:solidFill>
                  <a:schemeClr val="bg1"/>
                </a:solidFill>
                <a:latin typeface="+mj-lt"/>
              </a:rPr>
              <a:t>Lydiane</a:t>
            </a:r>
            <a:r>
              <a:rPr lang="en-US" u="sng" dirty="0">
                <a:solidFill>
                  <a:schemeClr val="bg1"/>
                </a:solidFill>
                <a:latin typeface="+mj-lt"/>
              </a:rPr>
              <a:t> Hirschler</a:t>
            </a:r>
          </a:p>
          <a:p>
            <a:pPr algn="l"/>
            <a:r>
              <a:rPr lang="en-US" dirty="0">
                <a:solidFill>
                  <a:schemeClr val="bg1"/>
                </a:solidFill>
                <a:effectLst/>
                <a:latin typeface="+mj-lt"/>
                <a:ea typeface="Calibri" panose="020F0502020204030204" pitchFamily="34" charset="0"/>
                <a:cs typeface="Times New Roman" panose="02020603050405020304" pitchFamily="18" charset="0"/>
              </a:rPr>
              <a:t>Emiel Roefs</a:t>
            </a:r>
          </a:p>
          <a:p>
            <a:pPr algn="l"/>
            <a:r>
              <a:rPr lang="en-US" dirty="0" err="1">
                <a:solidFill>
                  <a:schemeClr val="bg1"/>
                </a:solidFill>
                <a:effectLst/>
                <a:latin typeface="+mj-lt"/>
                <a:ea typeface="Calibri" panose="020F0502020204030204" pitchFamily="34" charset="0"/>
                <a:cs typeface="Times New Roman" panose="02020603050405020304" pitchFamily="18" charset="0"/>
              </a:rPr>
              <a:t>Martijn</a:t>
            </a:r>
            <a:r>
              <a:rPr lang="en-US" dirty="0">
                <a:solidFill>
                  <a:schemeClr val="bg1"/>
                </a:solidFill>
                <a:effectLst/>
                <a:latin typeface="+mj-lt"/>
                <a:ea typeface="Calibri" panose="020F0502020204030204" pitchFamily="34" charset="0"/>
                <a:cs typeface="Times New Roman" panose="02020603050405020304" pitchFamily="18" charset="0"/>
              </a:rPr>
              <a:t> Nagtegaal</a:t>
            </a:r>
          </a:p>
          <a:p>
            <a:pPr algn="l"/>
            <a:r>
              <a:rPr lang="en-US" dirty="0">
                <a:solidFill>
                  <a:schemeClr val="bg1"/>
                </a:solidFill>
                <a:latin typeface="+mj-lt"/>
                <a:cs typeface="Times New Roman" panose="02020603050405020304" pitchFamily="18" charset="0"/>
              </a:rPr>
              <a:t>Maddalena Debiasi</a:t>
            </a:r>
          </a:p>
          <a:p>
            <a:pPr algn="l"/>
            <a:r>
              <a:rPr lang="en-US" dirty="0" err="1">
                <a:solidFill>
                  <a:schemeClr val="bg1"/>
                </a:solidFill>
                <a:latin typeface="+mj-lt"/>
              </a:rPr>
              <a:t>Balazs</a:t>
            </a:r>
            <a:r>
              <a:rPr lang="en-US" dirty="0">
                <a:solidFill>
                  <a:schemeClr val="bg1"/>
                </a:solidFill>
                <a:latin typeface="+mj-lt"/>
              </a:rPr>
              <a:t> Örzsik</a:t>
            </a:r>
          </a:p>
          <a:p>
            <a:pPr algn="l"/>
            <a:r>
              <a:rPr lang="en-US" dirty="0">
                <a:solidFill>
                  <a:schemeClr val="bg1"/>
                </a:solidFill>
                <a:latin typeface="+mj-lt"/>
              </a:rPr>
              <a:t>Lena Václavu</a:t>
            </a:r>
          </a:p>
        </p:txBody>
      </p:sp>
      <p:sp>
        <p:nvSpPr>
          <p:cNvPr id="7" name="Rectangle 6">
            <a:extLst>
              <a:ext uri="{FF2B5EF4-FFF2-40B4-BE49-F238E27FC236}">
                <a16:creationId xmlns:a16="http://schemas.microsoft.com/office/drawing/2014/main" id="{DAC0C9F8-C29B-4A7F-E6E1-E28F6E1AE94F}"/>
              </a:ext>
            </a:extLst>
          </p:cNvPr>
          <p:cNvSpPr/>
          <p:nvPr/>
        </p:nvSpPr>
        <p:spPr>
          <a:xfrm>
            <a:off x="3605048" y="5623034"/>
            <a:ext cx="1839311" cy="1061545"/>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9">
            <a:extLst>
              <a:ext uri="{FF2B5EF4-FFF2-40B4-BE49-F238E27FC236}">
                <a16:creationId xmlns:a16="http://schemas.microsoft.com/office/drawing/2014/main" id="{1CBE48A8-D27C-C066-8D65-DCBD1FCB2E8C}"/>
              </a:ext>
            </a:extLst>
          </p:cNvPr>
          <p:cNvPicPr>
            <a:picLocks noChangeAspect="1"/>
          </p:cNvPicPr>
          <p:nvPr/>
        </p:nvPicPr>
        <p:blipFill>
          <a:blip r:embed="rId4"/>
          <a:stretch>
            <a:fillRect/>
          </a:stretch>
        </p:blipFill>
        <p:spPr>
          <a:xfrm>
            <a:off x="595114" y="5830474"/>
            <a:ext cx="2111230" cy="717205"/>
          </a:xfrm>
          <a:prstGeom prst="rect">
            <a:avLst/>
          </a:prstGeom>
        </p:spPr>
      </p:pic>
      <p:pic>
        <p:nvPicPr>
          <p:cNvPr id="13" name="Picture 12">
            <a:extLst>
              <a:ext uri="{FF2B5EF4-FFF2-40B4-BE49-F238E27FC236}">
                <a16:creationId xmlns:a16="http://schemas.microsoft.com/office/drawing/2014/main" id="{1B5C282B-CB9B-3E14-3665-AE91DDB35A57}"/>
              </a:ext>
            </a:extLst>
          </p:cNvPr>
          <p:cNvPicPr>
            <a:picLocks noChangeAspect="1"/>
          </p:cNvPicPr>
          <p:nvPr/>
        </p:nvPicPr>
        <p:blipFill>
          <a:blip r:embed="rId5"/>
          <a:stretch>
            <a:fillRect/>
          </a:stretch>
        </p:blipFill>
        <p:spPr>
          <a:xfrm>
            <a:off x="2746094" y="5830474"/>
            <a:ext cx="2111230" cy="717205"/>
          </a:xfrm>
          <a:prstGeom prst="rect">
            <a:avLst/>
          </a:prstGeom>
        </p:spPr>
      </p:pic>
    </p:spTree>
    <p:extLst>
      <p:ext uri="{BB962C8B-B14F-4D97-AF65-F5344CB8AC3E}">
        <p14:creationId xmlns:p14="http://schemas.microsoft.com/office/powerpoint/2010/main" val="936307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9470A-6CDF-F8B5-03D2-14279F98433B}"/>
              </a:ext>
            </a:extLst>
          </p:cNvPr>
          <p:cNvSpPr/>
          <p:nvPr/>
        </p:nvSpPr>
        <p:spPr>
          <a:xfrm>
            <a:off x="952062" y="1065487"/>
            <a:ext cx="10287875" cy="1156433"/>
          </a:xfrm>
          <a:prstGeom prst="rect">
            <a:avLst/>
          </a:prstGeom>
          <a:solidFill>
            <a:srgbClr val="8ECAE6">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cs typeface="Calibri" panose="020F0502020204030204" pitchFamily="34" charset="0"/>
              </a:rPr>
              <a:t>Do different CSF areas have different compositions due to waste?</a:t>
            </a:r>
          </a:p>
        </p:txBody>
      </p:sp>
      <p:sp>
        <p:nvSpPr>
          <p:cNvPr id="13" name="Rectangle 12">
            <a:extLst>
              <a:ext uri="{FF2B5EF4-FFF2-40B4-BE49-F238E27FC236}">
                <a16:creationId xmlns:a16="http://schemas.microsoft.com/office/drawing/2014/main" id="{59F97420-60B7-D805-781D-9C569472F744}"/>
              </a:ext>
            </a:extLst>
          </p:cNvPr>
          <p:cNvSpPr/>
          <p:nvPr/>
        </p:nvSpPr>
        <p:spPr>
          <a:xfrm>
            <a:off x="952062" y="2850783"/>
            <a:ext cx="10287875" cy="1156433"/>
          </a:xfrm>
          <a:prstGeom prst="rect">
            <a:avLst/>
          </a:prstGeom>
          <a:solidFill>
            <a:srgbClr val="219EBC">
              <a:alpha val="8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t>Do we see CSF ‘donuts’ beyond the ACA, PCA, and MCA?</a:t>
            </a:r>
          </a:p>
        </p:txBody>
      </p:sp>
      <p:sp>
        <p:nvSpPr>
          <p:cNvPr id="14" name="Rectangle 13">
            <a:extLst>
              <a:ext uri="{FF2B5EF4-FFF2-40B4-BE49-F238E27FC236}">
                <a16:creationId xmlns:a16="http://schemas.microsoft.com/office/drawing/2014/main" id="{D0501FF3-DD59-1942-0D1A-A7B60677E1F9}"/>
              </a:ext>
            </a:extLst>
          </p:cNvPr>
          <p:cNvSpPr/>
          <p:nvPr/>
        </p:nvSpPr>
        <p:spPr>
          <a:xfrm>
            <a:off x="952062" y="4710011"/>
            <a:ext cx="10287875" cy="1586842"/>
          </a:xfrm>
          <a:prstGeom prst="rect">
            <a:avLst/>
          </a:prstGeom>
          <a:solidFill>
            <a:srgbClr val="FB8500">
              <a:alpha val="6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sz="3000"/>
          </a:p>
        </p:txBody>
      </p:sp>
      <p:sp>
        <p:nvSpPr>
          <p:cNvPr id="18" name="TextBox 17">
            <a:extLst>
              <a:ext uri="{FF2B5EF4-FFF2-40B4-BE49-F238E27FC236}">
                <a16:creationId xmlns:a16="http://schemas.microsoft.com/office/drawing/2014/main" id="{4C545832-B922-6C75-F14D-52461D387F6F}"/>
              </a:ext>
            </a:extLst>
          </p:cNvPr>
          <p:cNvSpPr txBox="1"/>
          <p:nvPr/>
        </p:nvSpPr>
        <p:spPr>
          <a:xfrm>
            <a:off x="1421235" y="4819525"/>
            <a:ext cx="9538246" cy="1477328"/>
          </a:xfrm>
          <a:prstGeom prst="rect">
            <a:avLst/>
          </a:prstGeom>
          <a:noFill/>
        </p:spPr>
        <p:txBody>
          <a:bodyPr wrap="square">
            <a:spAutoFit/>
          </a:bodyPr>
          <a:lstStyle/>
          <a:p>
            <a:pPr algn="ctr"/>
            <a:r>
              <a:rPr lang="en-US" sz="3000" dirty="0">
                <a:solidFill>
                  <a:schemeClr val="bg1"/>
                </a:solidFill>
              </a:rPr>
              <a:t>Do these donuts have changes in composition and mobility around major arteries and bridging veins/ACE points?</a:t>
            </a:r>
            <a:endParaRPr lang="nl-NL" sz="3000" dirty="0">
              <a:solidFill>
                <a:schemeClr val="bg1"/>
              </a:solidFill>
            </a:endParaRPr>
          </a:p>
        </p:txBody>
      </p:sp>
    </p:spTree>
    <p:extLst>
      <p:ext uri="{BB962C8B-B14F-4D97-AF65-F5344CB8AC3E}">
        <p14:creationId xmlns:p14="http://schemas.microsoft.com/office/powerpoint/2010/main" val="834427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Content Placeholder 4" descr="A close-up of a graph&#10;&#10;Description automatically generated">
            <a:extLst>
              <a:ext uri="{FF2B5EF4-FFF2-40B4-BE49-F238E27FC236}">
                <a16:creationId xmlns:a16="http://schemas.microsoft.com/office/drawing/2014/main" id="{1F7453B5-3F1C-B9E7-707D-2F3678E6364E}"/>
              </a:ext>
            </a:extLst>
          </p:cNvPr>
          <p:cNvPicPr>
            <a:picLocks noGrp="1" noChangeAspect="1"/>
          </p:cNvPicPr>
          <p:nvPr>
            <p:ph idx="1"/>
          </p:nvPr>
        </p:nvPicPr>
        <p:blipFill rotWithShape="1">
          <a:blip r:embed="rId2"/>
          <a:srcRect l="19554" t="59438" r="50906" b="4036"/>
          <a:stretch/>
        </p:blipFill>
        <p:spPr>
          <a:xfrm>
            <a:off x="542386" y="1760309"/>
            <a:ext cx="4447186" cy="4732566"/>
          </a:xfrm>
        </p:spPr>
      </p:pic>
      <p:sp>
        <p:nvSpPr>
          <p:cNvPr id="3" name="Title 1">
            <a:extLst>
              <a:ext uri="{FF2B5EF4-FFF2-40B4-BE49-F238E27FC236}">
                <a16:creationId xmlns:a16="http://schemas.microsoft.com/office/drawing/2014/main" id="{47D8B53B-AD07-9245-7047-18E9C1C9612C}"/>
              </a:ext>
            </a:extLst>
          </p:cNvPr>
          <p:cNvSpPr txBox="1">
            <a:spLocks/>
          </p:cNvSpPr>
          <p:nvPr/>
        </p:nvSpPr>
        <p:spPr>
          <a:xfrm>
            <a:off x="1382887" y="5214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T2 Mapping</a:t>
            </a:r>
            <a:endParaRPr lang="nl-NL" dirty="0">
              <a:solidFill>
                <a:schemeClr val="bg1"/>
              </a:solidFill>
            </a:endParaRPr>
          </a:p>
        </p:txBody>
      </p:sp>
      <p:sp>
        <p:nvSpPr>
          <p:cNvPr id="7" name="TextBox 6">
            <a:extLst>
              <a:ext uri="{FF2B5EF4-FFF2-40B4-BE49-F238E27FC236}">
                <a16:creationId xmlns:a16="http://schemas.microsoft.com/office/drawing/2014/main" id="{33ECA301-8210-A921-CCE2-7642E1DEC5B5}"/>
              </a:ext>
            </a:extLst>
          </p:cNvPr>
          <p:cNvSpPr txBox="1"/>
          <p:nvPr/>
        </p:nvSpPr>
        <p:spPr>
          <a:xfrm>
            <a:off x="8991600" y="6336569"/>
            <a:ext cx="3364087" cy="369332"/>
          </a:xfrm>
          <a:prstGeom prst="rect">
            <a:avLst/>
          </a:prstGeom>
          <a:noFill/>
        </p:spPr>
        <p:txBody>
          <a:bodyPr wrap="square" rtlCol="0">
            <a:spAutoFit/>
          </a:bodyPr>
          <a:lstStyle/>
          <a:p>
            <a:r>
              <a:rPr lang="en-US" dirty="0">
                <a:solidFill>
                  <a:schemeClr val="bg1"/>
                </a:solidFill>
              </a:rPr>
              <a:t>Hirschler et al., under review</a:t>
            </a:r>
          </a:p>
        </p:txBody>
      </p:sp>
    </p:spTree>
    <p:extLst>
      <p:ext uri="{BB962C8B-B14F-4D97-AF65-F5344CB8AC3E}">
        <p14:creationId xmlns:p14="http://schemas.microsoft.com/office/powerpoint/2010/main" val="237793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Content Placeholder 4" descr="A close-up of a graph&#10;&#10;Description automatically generated">
            <a:extLst>
              <a:ext uri="{FF2B5EF4-FFF2-40B4-BE49-F238E27FC236}">
                <a16:creationId xmlns:a16="http://schemas.microsoft.com/office/drawing/2014/main" id="{1F7453B5-3F1C-B9E7-707D-2F3678E6364E}"/>
              </a:ext>
            </a:extLst>
          </p:cNvPr>
          <p:cNvPicPr>
            <a:picLocks noGrp="1" noChangeAspect="1"/>
          </p:cNvPicPr>
          <p:nvPr>
            <p:ph idx="1"/>
          </p:nvPr>
        </p:nvPicPr>
        <p:blipFill rotWithShape="1">
          <a:blip r:embed="rId2"/>
          <a:srcRect l="19554" t="59438" r="50906" b="4036"/>
          <a:stretch/>
        </p:blipFill>
        <p:spPr>
          <a:xfrm>
            <a:off x="542386" y="1760309"/>
            <a:ext cx="4447186" cy="4732566"/>
          </a:xfrm>
        </p:spPr>
      </p:pic>
      <p:pic>
        <p:nvPicPr>
          <p:cNvPr id="10" name="Picture 9" descr="A close-up of a person's face&#10;&#10;Description automatically generated with low confidence">
            <a:extLst>
              <a:ext uri="{FF2B5EF4-FFF2-40B4-BE49-F238E27FC236}">
                <a16:creationId xmlns:a16="http://schemas.microsoft.com/office/drawing/2014/main" id="{4001DA27-FE1A-9029-18AA-8441F2625E6C}"/>
              </a:ext>
            </a:extLst>
          </p:cNvPr>
          <p:cNvPicPr>
            <a:picLocks noChangeAspect="1"/>
          </p:cNvPicPr>
          <p:nvPr/>
        </p:nvPicPr>
        <p:blipFill rotWithShape="1">
          <a:blip r:embed="rId3">
            <a:extLst>
              <a:ext uri="{28A0092B-C50C-407E-A947-70E740481C1C}">
                <a14:useLocalDpi xmlns:a14="http://schemas.microsoft.com/office/drawing/2010/main" val="0"/>
              </a:ext>
            </a:extLst>
          </a:blip>
          <a:srcRect t="2933" b="3782"/>
          <a:stretch/>
        </p:blipFill>
        <p:spPr>
          <a:xfrm>
            <a:off x="5756988" y="1978090"/>
            <a:ext cx="5693379" cy="3933184"/>
          </a:xfrm>
          <a:prstGeom prst="rect">
            <a:avLst/>
          </a:prstGeom>
        </p:spPr>
      </p:pic>
      <p:sp>
        <p:nvSpPr>
          <p:cNvPr id="11" name="TextBox 10">
            <a:extLst>
              <a:ext uri="{FF2B5EF4-FFF2-40B4-BE49-F238E27FC236}">
                <a16:creationId xmlns:a16="http://schemas.microsoft.com/office/drawing/2014/main" id="{01129E69-B76E-99F6-FFD1-AE697752084D}"/>
              </a:ext>
            </a:extLst>
          </p:cNvPr>
          <p:cNvSpPr txBox="1"/>
          <p:nvPr/>
        </p:nvSpPr>
        <p:spPr>
          <a:xfrm>
            <a:off x="8991600" y="6336569"/>
            <a:ext cx="3364087" cy="369332"/>
          </a:xfrm>
          <a:prstGeom prst="rect">
            <a:avLst/>
          </a:prstGeom>
          <a:noFill/>
        </p:spPr>
        <p:txBody>
          <a:bodyPr wrap="square" rtlCol="0">
            <a:spAutoFit/>
          </a:bodyPr>
          <a:lstStyle/>
          <a:p>
            <a:r>
              <a:rPr lang="en-US" dirty="0">
                <a:solidFill>
                  <a:schemeClr val="bg1"/>
                </a:solidFill>
              </a:rPr>
              <a:t>Hirschler et al., under review</a:t>
            </a:r>
          </a:p>
        </p:txBody>
      </p:sp>
      <p:sp>
        <p:nvSpPr>
          <p:cNvPr id="3" name="Title 1">
            <a:extLst>
              <a:ext uri="{FF2B5EF4-FFF2-40B4-BE49-F238E27FC236}">
                <a16:creationId xmlns:a16="http://schemas.microsoft.com/office/drawing/2014/main" id="{47D8B53B-AD07-9245-7047-18E9C1C9612C}"/>
              </a:ext>
            </a:extLst>
          </p:cNvPr>
          <p:cNvSpPr txBox="1">
            <a:spLocks/>
          </p:cNvSpPr>
          <p:nvPr/>
        </p:nvSpPr>
        <p:spPr>
          <a:xfrm>
            <a:off x="1382887" y="5214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T2 Mapping</a:t>
            </a:r>
            <a:endParaRPr lang="nl-NL" dirty="0">
              <a:solidFill>
                <a:schemeClr val="bg1"/>
              </a:solidFill>
            </a:endParaRPr>
          </a:p>
        </p:txBody>
      </p:sp>
      <p:sp>
        <p:nvSpPr>
          <p:cNvPr id="5" name="Title 1">
            <a:extLst>
              <a:ext uri="{FF2B5EF4-FFF2-40B4-BE49-F238E27FC236}">
                <a16:creationId xmlns:a16="http://schemas.microsoft.com/office/drawing/2014/main" id="{DB5CD2A4-C859-9B5E-E0B6-E5B42E1F87F3}"/>
              </a:ext>
            </a:extLst>
          </p:cNvPr>
          <p:cNvSpPr>
            <a:spLocks noGrp="1"/>
          </p:cNvSpPr>
          <p:nvPr>
            <p:ph type="title"/>
          </p:nvPr>
        </p:nvSpPr>
        <p:spPr>
          <a:xfrm>
            <a:off x="7391400" y="521431"/>
            <a:ext cx="10515600" cy="1325563"/>
          </a:xfrm>
        </p:spPr>
        <p:txBody>
          <a:bodyPr/>
          <a:lstStyle/>
          <a:p>
            <a:r>
              <a:rPr lang="en-US" dirty="0">
                <a:solidFill>
                  <a:schemeClr val="bg1"/>
                </a:solidFill>
              </a:rPr>
              <a:t>CSF-STREAM</a:t>
            </a:r>
            <a:endParaRPr lang="nl-NL" dirty="0">
              <a:solidFill>
                <a:schemeClr val="bg1"/>
              </a:solidFill>
            </a:endParaRPr>
          </a:p>
        </p:txBody>
      </p:sp>
    </p:spTree>
    <p:extLst>
      <p:ext uri="{BB962C8B-B14F-4D97-AF65-F5344CB8AC3E}">
        <p14:creationId xmlns:p14="http://schemas.microsoft.com/office/powerpoint/2010/main" val="393527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9470A-6CDF-F8B5-03D2-14279F98433B}"/>
              </a:ext>
            </a:extLst>
          </p:cNvPr>
          <p:cNvSpPr/>
          <p:nvPr/>
        </p:nvSpPr>
        <p:spPr>
          <a:xfrm>
            <a:off x="682869" y="2693166"/>
            <a:ext cx="11074400" cy="1244844"/>
          </a:xfrm>
          <a:prstGeom prst="rect">
            <a:avLst/>
          </a:prstGeom>
          <a:solidFill>
            <a:srgbClr val="8ECAE6">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000" dirty="0">
                <a:cs typeface="Calibri" panose="020F0502020204030204" pitchFamily="34" charset="0"/>
              </a:rPr>
              <a:t>Do CSF areas have different compositions due to waste?</a:t>
            </a:r>
          </a:p>
        </p:txBody>
      </p:sp>
      <p:sp>
        <p:nvSpPr>
          <p:cNvPr id="18" name="TextBox 17">
            <a:extLst>
              <a:ext uri="{FF2B5EF4-FFF2-40B4-BE49-F238E27FC236}">
                <a16:creationId xmlns:a16="http://schemas.microsoft.com/office/drawing/2014/main" id="{4C545832-B922-6C75-F14D-52461D387F6F}"/>
              </a:ext>
            </a:extLst>
          </p:cNvPr>
          <p:cNvSpPr txBox="1"/>
          <p:nvPr/>
        </p:nvSpPr>
        <p:spPr>
          <a:xfrm>
            <a:off x="1086339" y="4768910"/>
            <a:ext cx="10267461" cy="1708160"/>
          </a:xfrm>
          <a:prstGeom prst="rect">
            <a:avLst/>
          </a:prstGeom>
          <a:noFill/>
        </p:spPr>
        <p:txBody>
          <a:bodyPr wrap="square">
            <a:spAutoFit/>
          </a:bodyPr>
          <a:lstStyle/>
          <a:p>
            <a:pPr algn="ctr"/>
            <a:r>
              <a:rPr lang="en-US" sz="3500" dirty="0">
                <a:solidFill>
                  <a:schemeClr val="bg1"/>
                </a:solidFill>
              </a:rPr>
              <a:t>Do these compartments have different CSF mobility and T2 values around major arteries and bridging veins/ACE points?</a:t>
            </a:r>
            <a:endParaRPr lang="nl-NL" sz="3500" dirty="0">
              <a:solidFill>
                <a:schemeClr val="bg1"/>
              </a:solidFill>
            </a:endParaRPr>
          </a:p>
        </p:txBody>
      </p:sp>
    </p:spTree>
    <p:extLst>
      <p:ext uri="{BB962C8B-B14F-4D97-AF65-F5344CB8AC3E}">
        <p14:creationId xmlns:p14="http://schemas.microsoft.com/office/powerpoint/2010/main" val="1449133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113273</TotalTime>
  <Words>1058</Words>
  <Application>Microsoft Macintosh PowerPoint</Application>
  <PresentationFormat>Widescreen</PresentationFormat>
  <Paragraphs>152</Paragraphs>
  <Slides>50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Aptos</vt:lpstr>
      <vt:lpstr>Aptos Display</vt:lpstr>
      <vt:lpstr>Arial</vt:lpstr>
      <vt:lpstr>Calibri</vt:lpstr>
      <vt:lpstr>PT Serif</vt:lpstr>
      <vt:lpstr>Times New Roman</vt:lpstr>
      <vt:lpstr>Office Theme</vt:lpstr>
      <vt:lpstr>PowerPoint Presentation</vt:lpstr>
      <vt:lpstr>Are there CSF compartments?</vt:lpstr>
      <vt:lpstr>Are there CSF compartments?</vt:lpstr>
      <vt:lpstr>Are there CSF compartments?</vt:lpstr>
      <vt:lpstr>Are there CSF compartments?</vt:lpstr>
      <vt:lpstr>PowerPoint Presentation</vt:lpstr>
      <vt:lpstr>PowerPoint Presentation</vt:lpstr>
      <vt:lpstr>CSF-STREAM</vt:lpstr>
      <vt:lpstr>PowerPoint Presentation</vt:lpstr>
      <vt:lpstr>Previously we have used longer echo times to examine CSF (~500 ms)</vt:lpstr>
      <vt:lpstr>However, we have found that lower echo times = increase CSF visualization</vt:lpstr>
      <vt:lpstr>However, we have found that lower echo times = increase CSF visualization</vt:lpstr>
      <vt:lpstr>Different areas of the glymphatic system may have different T2 values</vt:lpstr>
      <vt:lpstr>Multiple echo times</vt:lpstr>
      <vt:lpstr>Multiple echo times</vt:lpstr>
      <vt:lpstr>Multiple echo times</vt:lpstr>
      <vt:lpstr>What do the images look like?</vt:lpstr>
      <vt:lpstr>What do the images look like?</vt:lpstr>
      <vt:lpstr>What do the images look like?</vt:lpstr>
      <vt:lpstr>How did we acquire the T2 maps?</vt:lpstr>
      <vt:lpstr>Decreased T2 PVS Values</vt:lpstr>
      <vt:lpstr>Decreased T2 PVS Values</vt:lpstr>
      <vt:lpstr>Decreased T2 PVS Values</vt:lpstr>
      <vt:lpstr>Decreased T2 PVS Values</vt:lpstr>
      <vt:lpstr>Decreased T2 PVS Values</vt:lpstr>
      <vt:lpstr>PowerPoint Presentation</vt:lpstr>
      <vt:lpstr>PowerPoint Presentation</vt:lpstr>
      <vt:lpstr>But what about partial volume effects?</vt:lpstr>
      <vt:lpstr>Partial voluming has no large effect on T2</vt:lpstr>
      <vt:lpstr>Partial voluming has no large effect on T2</vt:lpstr>
      <vt:lpstr>PowerPoint Presentation</vt:lpstr>
      <vt:lpstr>Different T2 values around veins vs. arteries</vt:lpstr>
      <vt:lpstr>Different T2 values around veins vs. arteries</vt:lpstr>
      <vt:lpstr>Different T2 values around veins vs. arteries</vt:lpstr>
      <vt:lpstr>Donuts with high CSF-mobility </vt:lpstr>
      <vt:lpstr>Donuts with high CSF-mobility</vt:lpstr>
      <vt:lpstr>Donuts with high CSF-mobility ‘hubs’</vt:lpstr>
      <vt:lpstr>Donuts with high CSF-mobility ‘hubs’</vt:lpstr>
      <vt:lpstr>CSF hubs</vt:lpstr>
      <vt:lpstr>ACE points </vt:lpstr>
      <vt:lpstr>ACE points </vt:lpstr>
      <vt:lpstr>ACE points </vt:lpstr>
      <vt:lpstr>PowerPoint Presentation</vt:lpstr>
      <vt:lpstr>Parsing veins vs. arteries</vt:lpstr>
      <vt:lpstr>Parsing veins vs. arteries</vt:lpstr>
      <vt:lpstr>Segmenting bridging veins vs. arteries</vt:lpstr>
      <vt:lpstr>Segmenting bridging veins vs. arteries</vt:lpstr>
      <vt:lpstr>Next steps – technical hurdles </vt:lpstr>
      <vt:lpstr>Next steps – patient populations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ISMRM Abstract 2025</dc:title>
  <dc:creator>Fultz, Nina E.</dc:creator>
  <cp:lastModifiedBy>Fultz, Nina E.</cp:lastModifiedBy>
  <cp:revision>69</cp:revision>
  <dcterms:created xsi:type="dcterms:W3CDTF">2024-11-11T20:48:58Z</dcterms:created>
  <dcterms:modified xsi:type="dcterms:W3CDTF">2025-02-04T07:44:18Z</dcterms:modified>
</cp:coreProperties>
</file>